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6"/>
  </p:notesMasterIdLst>
  <p:sldIdLst>
    <p:sldId id="256" r:id="rId2"/>
    <p:sldId id="290" r:id="rId3"/>
    <p:sldId id="304" r:id="rId4"/>
    <p:sldId id="291" r:id="rId5"/>
    <p:sldId id="292" r:id="rId6"/>
    <p:sldId id="294" r:id="rId7"/>
    <p:sldId id="308" r:id="rId8"/>
    <p:sldId id="305" r:id="rId9"/>
    <p:sldId id="309" r:id="rId10"/>
    <p:sldId id="310" r:id="rId11"/>
    <p:sldId id="312" r:id="rId12"/>
    <p:sldId id="313" r:id="rId13"/>
    <p:sldId id="314" r:id="rId14"/>
    <p:sldId id="289"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G India Law Offices LLP" initials="Di" lastIdx="17" clrIdx="0">
    <p:extLst>
      <p:ext uri="{19B8F6BF-5375-455C-9EA6-DF929625EA0E}">
        <p15:presenceInfo xmlns:p15="http://schemas.microsoft.com/office/powerpoint/2012/main" userId="ALG India Law Offices LL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70"/>
  </p:normalViewPr>
  <p:slideViewPr>
    <p:cSldViewPr snapToGrid="0" snapToObjects="1">
      <p:cViewPr varScale="1">
        <p:scale>
          <a:sx n="68" d="100"/>
          <a:sy n="68"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63" name="Google Shape;6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79805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ip@algindia.com" TargetMode="Externa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ip@algindia.com" TargetMode="Externa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gradFill>
          <a:gsLst>
            <a:gs pos="0">
              <a:srgbClr val="FFFFFF"/>
            </a:gs>
            <a:gs pos="100000">
              <a:srgbClr val="C3D3E2"/>
            </a:gs>
          </a:gsLst>
          <a:path path="circle">
            <a:fillToRect r="100000" b="100000"/>
          </a:path>
          <a:tileRect l="-100000" t="-100000"/>
        </a:gradFill>
        <a:effectLst/>
      </p:bgPr>
    </p:bg>
    <p:spTree>
      <p:nvGrpSpPr>
        <p:cNvPr id="1" name="Shape 38"/>
        <p:cNvGrpSpPr/>
        <p:nvPr/>
      </p:nvGrpSpPr>
      <p:grpSpPr>
        <a:xfrm>
          <a:off x="0" y="0"/>
          <a:ext cx="0" cy="0"/>
          <a:chOff x="0" y="0"/>
          <a:chExt cx="0" cy="0"/>
        </a:xfrm>
      </p:grpSpPr>
      <p:sp>
        <p:nvSpPr>
          <p:cNvPr id="39" name="Google Shape;39;p2"/>
          <p:cNvSpPr txBox="1">
            <a:spLocks noGrp="1"/>
          </p:cNvSpPr>
          <p:nvPr>
            <p:ph type="ctrTitle"/>
          </p:nvPr>
        </p:nvSpPr>
        <p:spPr>
          <a:xfrm>
            <a:off x="3094892" y="1084905"/>
            <a:ext cx="8677006" cy="1559822"/>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rgbClr val="262626"/>
              </a:buClr>
              <a:buSzPts val="5400"/>
              <a:buFont typeface="Century Gothic"/>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
          <p:cNvSpPr txBox="1">
            <a:spLocks noGrp="1"/>
          </p:cNvSpPr>
          <p:nvPr>
            <p:ph type="subTitle" idx="1"/>
          </p:nvPr>
        </p:nvSpPr>
        <p:spPr>
          <a:xfrm>
            <a:off x="2856499" y="4839836"/>
            <a:ext cx="8915399" cy="1126283"/>
          </a:xfrm>
          <a:prstGeom prst="rect">
            <a:avLst/>
          </a:prstGeom>
          <a:noFill/>
          <a:ln>
            <a:noFill/>
          </a:ln>
        </p:spPr>
        <p:txBody>
          <a:bodyPr spcFirstLastPara="1" wrap="square" lIns="91425" tIns="45700" rIns="91425" bIns="45700" anchor="t" anchorCtr="0">
            <a:noAutofit/>
          </a:bodyPr>
          <a:lstStyle>
            <a:lvl1pPr lvl="0" algn="l">
              <a:lnSpc>
                <a:spcPct val="100000"/>
              </a:lnSpc>
              <a:spcBef>
                <a:spcPts val="1000"/>
              </a:spcBef>
              <a:spcAft>
                <a:spcPts val="0"/>
              </a:spcAft>
              <a:buSzPts val="1800"/>
              <a:buNone/>
              <a:defRPr>
                <a:solidFill>
                  <a:srgbClr val="595959"/>
                </a:solidFill>
              </a:defRPr>
            </a:lvl1pPr>
            <a:lvl2pPr lvl="1" algn="ctr">
              <a:lnSpc>
                <a:spcPct val="100000"/>
              </a:lnSpc>
              <a:spcBef>
                <a:spcPts val="1000"/>
              </a:spcBef>
              <a:spcAft>
                <a:spcPts val="0"/>
              </a:spcAft>
              <a:buSzPts val="1600"/>
              <a:buNone/>
              <a:defRPr>
                <a:solidFill>
                  <a:srgbClr val="888888"/>
                </a:solidFill>
              </a:defRPr>
            </a:lvl2pPr>
            <a:lvl3pPr lvl="2" algn="ctr">
              <a:lnSpc>
                <a:spcPct val="100000"/>
              </a:lnSpc>
              <a:spcBef>
                <a:spcPts val="1000"/>
              </a:spcBef>
              <a:spcAft>
                <a:spcPts val="0"/>
              </a:spcAft>
              <a:buSzPts val="1400"/>
              <a:buNone/>
              <a:defRPr>
                <a:solidFill>
                  <a:srgbClr val="888888"/>
                </a:solidFill>
              </a:defRPr>
            </a:lvl3pPr>
            <a:lvl4pPr lvl="3" algn="ctr">
              <a:lnSpc>
                <a:spcPct val="100000"/>
              </a:lnSpc>
              <a:spcBef>
                <a:spcPts val="1000"/>
              </a:spcBef>
              <a:spcAft>
                <a:spcPts val="0"/>
              </a:spcAft>
              <a:buSzPts val="1200"/>
              <a:buNone/>
              <a:defRPr>
                <a:solidFill>
                  <a:srgbClr val="888888"/>
                </a:solidFill>
              </a:defRPr>
            </a:lvl4pPr>
            <a:lvl5pPr lvl="4" algn="ctr">
              <a:lnSpc>
                <a:spcPct val="100000"/>
              </a:lnSpc>
              <a:spcBef>
                <a:spcPts val="1000"/>
              </a:spcBef>
              <a:spcAft>
                <a:spcPts val="0"/>
              </a:spcAft>
              <a:buSzPts val="1200"/>
              <a:buNone/>
              <a:defRPr>
                <a:solidFill>
                  <a:srgbClr val="888888"/>
                </a:solidFill>
              </a:defRPr>
            </a:lvl5pPr>
            <a:lvl6pPr lvl="5" algn="ctr">
              <a:lnSpc>
                <a:spcPct val="100000"/>
              </a:lnSpc>
              <a:spcBef>
                <a:spcPts val="1000"/>
              </a:spcBef>
              <a:spcAft>
                <a:spcPts val="0"/>
              </a:spcAft>
              <a:buSzPts val="1200"/>
              <a:buNone/>
              <a:defRPr>
                <a:solidFill>
                  <a:srgbClr val="888888"/>
                </a:solidFill>
              </a:defRPr>
            </a:lvl6pPr>
            <a:lvl7pPr lvl="6" algn="ctr">
              <a:lnSpc>
                <a:spcPct val="100000"/>
              </a:lnSpc>
              <a:spcBef>
                <a:spcPts val="1000"/>
              </a:spcBef>
              <a:spcAft>
                <a:spcPts val="0"/>
              </a:spcAft>
              <a:buSzPts val="1200"/>
              <a:buNone/>
              <a:defRPr>
                <a:solidFill>
                  <a:srgbClr val="888888"/>
                </a:solidFill>
              </a:defRPr>
            </a:lvl7pPr>
            <a:lvl8pPr lvl="7" algn="ctr">
              <a:lnSpc>
                <a:spcPct val="100000"/>
              </a:lnSpc>
              <a:spcBef>
                <a:spcPts val="1000"/>
              </a:spcBef>
              <a:spcAft>
                <a:spcPts val="0"/>
              </a:spcAft>
              <a:buSzPts val="1200"/>
              <a:buNone/>
              <a:defRPr>
                <a:solidFill>
                  <a:srgbClr val="888888"/>
                </a:solidFill>
              </a:defRPr>
            </a:lvl8pPr>
            <a:lvl9pPr lvl="8" algn="ctr">
              <a:lnSpc>
                <a:spcPct val="100000"/>
              </a:lnSpc>
              <a:spcBef>
                <a:spcPts val="1000"/>
              </a:spcBef>
              <a:spcAft>
                <a:spcPts val="0"/>
              </a:spcAft>
              <a:buSzPts val="1200"/>
              <a:buNone/>
              <a:defRPr>
                <a:solidFill>
                  <a:srgbClr val="888888"/>
                </a:solidFill>
              </a:defRPr>
            </a:lvl9pPr>
          </a:lstStyle>
          <a:p>
            <a:endParaRPr/>
          </a:p>
        </p:txBody>
      </p:sp>
      <p:sp>
        <p:nvSpPr>
          <p:cNvPr id="41" name="Google Shape;41;p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2"/>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pic>
        <p:nvPicPr>
          <p:cNvPr id="44" name="Google Shape;44;p2"/>
          <p:cNvPicPr preferRelativeResize="0"/>
          <p:nvPr/>
        </p:nvPicPr>
        <p:blipFill rotWithShape="1">
          <a:blip r:embed="rId2">
            <a:alphaModFix/>
          </a:blip>
          <a:srcRect/>
          <a:stretch/>
        </p:blipFill>
        <p:spPr>
          <a:xfrm>
            <a:off x="0" y="5110400"/>
            <a:ext cx="182875" cy="1766450"/>
          </a:xfrm>
          <a:prstGeom prst="rect">
            <a:avLst/>
          </a:prstGeom>
          <a:noFill/>
          <a:ln>
            <a:noFill/>
          </a:ln>
        </p:spPr>
      </p:pic>
      <p:pic>
        <p:nvPicPr>
          <p:cNvPr id="45" name="Google Shape;45;p2"/>
          <p:cNvPicPr preferRelativeResize="0"/>
          <p:nvPr/>
        </p:nvPicPr>
        <p:blipFill rotWithShape="1">
          <a:blip r:embed="rId2">
            <a:alphaModFix/>
          </a:blip>
          <a:srcRect/>
          <a:stretch/>
        </p:blipFill>
        <p:spPr>
          <a:xfrm>
            <a:off x="0" y="0"/>
            <a:ext cx="182880" cy="5110396"/>
          </a:xfrm>
          <a:prstGeom prst="rect">
            <a:avLst/>
          </a:prstGeom>
          <a:noFill/>
          <a:ln>
            <a:noFill/>
          </a:ln>
        </p:spPr>
      </p:pic>
      <p:pic>
        <p:nvPicPr>
          <p:cNvPr id="46" name="Google Shape;46;p2"/>
          <p:cNvPicPr preferRelativeResize="0"/>
          <p:nvPr/>
        </p:nvPicPr>
        <p:blipFill rotWithShape="1">
          <a:blip r:embed="rId2">
            <a:alphaModFix/>
          </a:blip>
          <a:srcRect/>
          <a:stretch/>
        </p:blipFill>
        <p:spPr>
          <a:xfrm>
            <a:off x="0" y="6500825"/>
            <a:ext cx="531800" cy="373875"/>
          </a:xfrm>
          <a:prstGeom prst="rect">
            <a:avLst/>
          </a:prstGeom>
          <a:noFill/>
          <a:ln>
            <a:noFill/>
          </a:ln>
        </p:spPr>
      </p:pic>
      <p:pic>
        <p:nvPicPr>
          <p:cNvPr id="47" name="Google Shape;47;p2"/>
          <p:cNvPicPr preferRelativeResize="0"/>
          <p:nvPr/>
        </p:nvPicPr>
        <p:blipFill rotWithShape="1">
          <a:blip r:embed="rId3">
            <a:alphaModFix/>
          </a:blip>
          <a:srcRect b="75371"/>
          <a:stretch/>
        </p:blipFill>
        <p:spPr>
          <a:xfrm>
            <a:off x="182875" y="0"/>
            <a:ext cx="12009125" cy="211350"/>
          </a:xfrm>
          <a:prstGeom prst="rect">
            <a:avLst/>
          </a:prstGeom>
          <a:noFill/>
          <a:ln>
            <a:noFill/>
          </a:ln>
        </p:spPr>
      </p:pic>
      <p:pic>
        <p:nvPicPr>
          <p:cNvPr id="48" name="Google Shape;48;p2"/>
          <p:cNvPicPr preferRelativeResize="0"/>
          <p:nvPr/>
        </p:nvPicPr>
        <p:blipFill rotWithShape="1">
          <a:blip r:embed="rId4">
            <a:alphaModFix/>
          </a:blip>
          <a:srcRect/>
          <a:stretch/>
        </p:blipFill>
        <p:spPr>
          <a:xfrm>
            <a:off x="350464" y="105676"/>
            <a:ext cx="961115" cy="979229"/>
          </a:xfrm>
          <a:prstGeom prst="rect">
            <a:avLst/>
          </a:prstGeom>
          <a:noFill/>
          <a:ln>
            <a:noFill/>
          </a:ln>
        </p:spPr>
      </p:pic>
      <p:sp>
        <p:nvSpPr>
          <p:cNvPr id="49" name="Google Shape;49;p2"/>
          <p:cNvSpPr txBox="1"/>
          <p:nvPr/>
        </p:nvSpPr>
        <p:spPr>
          <a:xfrm>
            <a:off x="531800" y="6504750"/>
            <a:ext cx="11660100" cy="36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IN" dirty="0">
                <a:solidFill>
                  <a:srgbClr val="666666"/>
                </a:solidFill>
              </a:rPr>
              <a:t>         </a:t>
            </a:r>
            <a:r>
              <a:rPr lang="en-IN" b="1" dirty="0">
                <a:solidFill>
                  <a:srgbClr val="666666"/>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ip@algindia.com</a:t>
            </a:r>
            <a:r>
              <a:rPr lang="en-IN" b="1" dirty="0">
                <a:solidFill>
                  <a:srgbClr val="666666"/>
                </a:solidFill>
                <a:latin typeface="Times New Roman"/>
                <a:ea typeface="Times New Roman"/>
                <a:cs typeface="Times New Roman"/>
                <a:sym typeface="Times New Roman"/>
              </a:rPr>
              <a:t>                                                              ALG India Law Offices LLP                                                              www.algindia.com</a:t>
            </a:r>
            <a:endParaRPr b="1" dirty="0">
              <a:solidFill>
                <a:srgbClr val="666666"/>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50"/>
        <p:cNvGrpSpPr/>
        <p:nvPr/>
      </p:nvGrpSpPr>
      <p:grpSpPr>
        <a:xfrm>
          <a:off x="0" y="0"/>
          <a:ext cx="0" cy="0"/>
          <a:chOff x="0" y="0"/>
          <a:chExt cx="0" cy="0"/>
        </a:xfrm>
      </p:grpSpPr>
      <p:sp>
        <p:nvSpPr>
          <p:cNvPr id="51" name="Google Shape;51;p3"/>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pic>
        <p:nvPicPr>
          <p:cNvPr id="52" name="Google Shape;52;p3"/>
          <p:cNvPicPr preferRelativeResize="0"/>
          <p:nvPr/>
        </p:nvPicPr>
        <p:blipFill rotWithShape="1">
          <a:blip r:embed="rId2">
            <a:alphaModFix/>
          </a:blip>
          <a:srcRect/>
          <a:stretch/>
        </p:blipFill>
        <p:spPr>
          <a:xfrm>
            <a:off x="-1" y="5110396"/>
            <a:ext cx="182881" cy="1747604"/>
          </a:xfrm>
          <a:prstGeom prst="rect">
            <a:avLst/>
          </a:prstGeom>
          <a:noFill/>
          <a:ln>
            <a:noFill/>
          </a:ln>
        </p:spPr>
      </p:pic>
      <p:pic>
        <p:nvPicPr>
          <p:cNvPr id="53" name="Google Shape;53;p3"/>
          <p:cNvPicPr preferRelativeResize="0"/>
          <p:nvPr/>
        </p:nvPicPr>
        <p:blipFill rotWithShape="1">
          <a:blip r:embed="rId2">
            <a:alphaModFix/>
          </a:blip>
          <a:srcRect/>
          <a:stretch/>
        </p:blipFill>
        <p:spPr>
          <a:xfrm>
            <a:off x="0" y="0"/>
            <a:ext cx="182880" cy="4315813"/>
          </a:xfrm>
          <a:prstGeom prst="rect">
            <a:avLst/>
          </a:prstGeom>
          <a:noFill/>
          <a:ln>
            <a:noFill/>
          </a:ln>
        </p:spPr>
      </p:pic>
      <p:sp>
        <p:nvSpPr>
          <p:cNvPr id="54" name="Google Shape;54;p3"/>
          <p:cNvSpPr txBox="1">
            <a:spLocks noGrp="1"/>
          </p:cNvSpPr>
          <p:nvPr>
            <p:ph type="title"/>
          </p:nvPr>
        </p:nvSpPr>
        <p:spPr>
          <a:xfrm>
            <a:off x="2481215" y="950682"/>
            <a:ext cx="8911687" cy="128089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
          <p:cNvSpPr txBox="1">
            <a:spLocks noGrp="1"/>
          </p:cNvSpPr>
          <p:nvPr>
            <p:ph type="body" idx="1"/>
          </p:nvPr>
        </p:nvSpPr>
        <p:spPr>
          <a:xfrm>
            <a:off x="2477502" y="2460172"/>
            <a:ext cx="8915400" cy="377762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pic>
        <p:nvPicPr>
          <p:cNvPr id="56" name="Google Shape;56;p3"/>
          <p:cNvPicPr preferRelativeResize="0"/>
          <p:nvPr/>
        </p:nvPicPr>
        <p:blipFill rotWithShape="1">
          <a:blip r:embed="rId2">
            <a:alphaModFix/>
          </a:blip>
          <a:srcRect/>
          <a:stretch/>
        </p:blipFill>
        <p:spPr>
          <a:xfrm>
            <a:off x="0" y="6499425"/>
            <a:ext cx="589100" cy="381000"/>
          </a:xfrm>
          <a:prstGeom prst="rect">
            <a:avLst/>
          </a:prstGeom>
          <a:noFill/>
          <a:ln>
            <a:noFill/>
          </a:ln>
        </p:spPr>
      </p:pic>
      <p:pic>
        <p:nvPicPr>
          <p:cNvPr id="57" name="Google Shape;57;p3"/>
          <p:cNvPicPr preferRelativeResize="0"/>
          <p:nvPr/>
        </p:nvPicPr>
        <p:blipFill rotWithShape="1">
          <a:blip r:embed="rId2">
            <a:alphaModFix/>
          </a:blip>
          <a:srcRect/>
          <a:stretch/>
        </p:blipFill>
        <p:spPr>
          <a:xfrm>
            <a:off x="0" y="714375"/>
            <a:ext cx="182875" cy="6162475"/>
          </a:xfrm>
          <a:prstGeom prst="rect">
            <a:avLst/>
          </a:prstGeom>
          <a:noFill/>
          <a:ln>
            <a:noFill/>
          </a:ln>
        </p:spPr>
      </p:pic>
      <p:pic>
        <p:nvPicPr>
          <p:cNvPr id="58" name="Google Shape;58;p3"/>
          <p:cNvPicPr preferRelativeResize="0"/>
          <p:nvPr/>
        </p:nvPicPr>
        <p:blipFill rotWithShape="1">
          <a:blip r:embed="rId3">
            <a:alphaModFix/>
          </a:blip>
          <a:srcRect b="75371"/>
          <a:stretch/>
        </p:blipFill>
        <p:spPr>
          <a:xfrm>
            <a:off x="182879" y="0"/>
            <a:ext cx="12009119" cy="211352"/>
          </a:xfrm>
          <a:prstGeom prst="rect">
            <a:avLst/>
          </a:prstGeom>
          <a:noFill/>
          <a:ln>
            <a:noFill/>
          </a:ln>
        </p:spPr>
      </p:pic>
      <p:pic>
        <p:nvPicPr>
          <p:cNvPr id="59" name="Google Shape;59;p3"/>
          <p:cNvPicPr preferRelativeResize="0"/>
          <p:nvPr/>
        </p:nvPicPr>
        <p:blipFill rotWithShape="1">
          <a:blip r:embed="rId4">
            <a:alphaModFix/>
          </a:blip>
          <a:srcRect/>
          <a:stretch/>
        </p:blipFill>
        <p:spPr>
          <a:xfrm>
            <a:off x="350464" y="105676"/>
            <a:ext cx="961115" cy="979229"/>
          </a:xfrm>
          <a:prstGeom prst="rect">
            <a:avLst/>
          </a:prstGeom>
          <a:noFill/>
          <a:ln>
            <a:noFill/>
          </a:ln>
        </p:spPr>
      </p:pic>
      <p:sp>
        <p:nvSpPr>
          <p:cNvPr id="60" name="Google Shape;60;p3"/>
          <p:cNvSpPr txBox="1"/>
          <p:nvPr/>
        </p:nvSpPr>
        <p:spPr>
          <a:xfrm>
            <a:off x="589100" y="6506925"/>
            <a:ext cx="11602800" cy="36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IN" dirty="0">
                <a:solidFill>
                  <a:srgbClr val="666666"/>
                </a:solidFill>
              </a:rPr>
              <a:t>         </a:t>
            </a:r>
            <a:r>
              <a:rPr lang="en-IN" b="1" dirty="0">
                <a:solidFill>
                  <a:srgbClr val="666666"/>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ip@algindia.com</a:t>
            </a:r>
            <a:r>
              <a:rPr lang="en-IN" b="1" dirty="0">
                <a:solidFill>
                  <a:srgbClr val="666666"/>
                </a:solidFill>
                <a:latin typeface="Times New Roman"/>
                <a:ea typeface="Times New Roman"/>
                <a:cs typeface="Times New Roman"/>
                <a:sym typeface="Times New Roman"/>
              </a:rPr>
              <a:t>                                                              ALG India Law Offices LLP                                                              www.algindia.com</a:t>
            </a:r>
            <a:endParaRPr b="1" dirty="0">
              <a:solidFill>
                <a:srgbClr val="666666"/>
              </a:solidFill>
              <a:latin typeface="Times New Roman"/>
              <a:ea typeface="Times New Roman"/>
              <a:cs typeface="Times New Roman"/>
              <a:sym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C3D3E2"/>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 y="228600"/>
            <a:ext cx="2851516" cy="6638628"/>
            <a:chOff x="2487613" y="285750"/>
            <a:chExt cx="2428875" cy="5654676"/>
          </a:xfrm>
        </p:grpSpPr>
        <p:sp>
          <p:nvSpPr>
            <p:cNvPr id="7" name="Google Shape;7;p1"/>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 name="Google Shape;8;p1"/>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 name="Google Shape;9;p1"/>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 name="Google Shape;10;p1"/>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 name="Google Shape;11;p1"/>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 name="Google Shape;12;p1"/>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3" name="Google Shape;13;p1"/>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4" name="Google Shape;14;p1"/>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 name="Google Shape;15;p1"/>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6" name="Google Shape;16;p1"/>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 name="Google Shape;17;p1"/>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8" name="Google Shape;18;p1"/>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grpSp>
        <p:nvGrpSpPr>
          <p:cNvPr id="19" name="Google Shape;19;p1"/>
          <p:cNvGrpSpPr/>
          <p:nvPr/>
        </p:nvGrpSpPr>
        <p:grpSpPr>
          <a:xfrm>
            <a:off x="27222" y="-786"/>
            <a:ext cx="2356674" cy="6854039"/>
            <a:chOff x="6627813" y="194833"/>
            <a:chExt cx="1952625" cy="5678918"/>
          </a:xfrm>
        </p:grpSpPr>
        <p:sp>
          <p:nvSpPr>
            <p:cNvPr id="20" name="Google Shape;20;p1"/>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1" name="Google Shape;21;p1"/>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2" name="Google Shape;22;p1"/>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3" name="Google Shape;23;p1"/>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 name="Google Shape;24;p1"/>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5" name="Google Shape;25;p1"/>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6" name="Google Shape;26;p1"/>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7" name="Google Shape;27;p1"/>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8" name="Google Shape;28;p1"/>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9" name="Google Shape;29;p1"/>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0" name="Google Shape;30;p1"/>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1" name="Google Shape;31;p1"/>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sp>
        <p:nvSpPr>
          <p:cNvPr id="32" name="Google Shape;32;p1"/>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3" name="Google Shape;33;p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34" name="Google Shape;34;p1"/>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lnSpc>
                <a:spcPct val="100000"/>
              </a:lnSpc>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lnSpc>
                <a:spcPct val="100000"/>
              </a:lnSpc>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6" name="Google Shape;36;p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7" name="Google Shape;37;p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4"/>
          <p:cNvSpPr txBox="1">
            <a:spLocks noGrp="1"/>
          </p:cNvSpPr>
          <p:nvPr>
            <p:ph type="ctrTitle"/>
          </p:nvPr>
        </p:nvSpPr>
        <p:spPr>
          <a:xfrm>
            <a:off x="921695" y="1460310"/>
            <a:ext cx="10788300" cy="3130844"/>
          </a:xfrm>
          <a:prstGeom prst="rect">
            <a:avLst/>
          </a:prstGeom>
          <a:noFill/>
          <a:ln>
            <a:noFill/>
          </a:ln>
        </p:spPr>
        <p:txBody>
          <a:bodyPr spcFirstLastPara="1" wrap="square" lIns="91425" tIns="45700" rIns="91425" bIns="45700" anchor="b" anchorCtr="0">
            <a:noAutofit/>
          </a:bodyPr>
          <a:lstStyle/>
          <a:p>
            <a:pPr marL="0" lvl="0" indent="0" algn="ctr" rtl="0">
              <a:lnSpc>
                <a:spcPct val="115000"/>
              </a:lnSpc>
              <a:spcBef>
                <a:spcPts val="0"/>
              </a:spcBef>
              <a:spcAft>
                <a:spcPts val="0"/>
              </a:spcAft>
              <a:buClr>
                <a:srgbClr val="262626"/>
              </a:buClr>
              <a:buSzPts val="4000"/>
              <a:buFont typeface="Times New Roman"/>
              <a:buNone/>
            </a:pPr>
            <a:r>
              <a:rPr lang="en-US" sz="3200" b="1" i="1" u="sng">
                <a:solidFill>
                  <a:srgbClr val="92D050"/>
                </a:solidFill>
                <a:latin typeface="Times New Roman" panose="02020603050405020304" pitchFamily="18" charset="0"/>
                <a:cs typeface="Times New Roman" panose="02020603050405020304" pitchFamily="18" charset="0"/>
              </a:rPr>
              <a:t>Third-party </a:t>
            </a:r>
            <a:r>
              <a:rPr lang="en-US" sz="3200" b="1" i="1" u="sng" dirty="0">
                <a:solidFill>
                  <a:srgbClr val="92D050"/>
                </a:solidFill>
                <a:latin typeface="Times New Roman" panose="02020603050405020304" pitchFamily="18" charset="0"/>
                <a:cs typeface="Times New Roman" panose="02020603050405020304" pitchFamily="18" charset="0"/>
              </a:rPr>
              <a:t>licensing and collecting companies under the Copyright Act, 1957</a:t>
            </a:r>
            <a:br>
              <a:rPr lang="en-US" sz="3200" b="1" i="1" dirty="0">
                <a:solidFill>
                  <a:schemeClr val="tx1"/>
                </a:solidFill>
                <a:latin typeface="Times New Roman" panose="02020603050405020304" pitchFamily="18" charset="0"/>
                <a:ea typeface="Times New Roman"/>
                <a:cs typeface="Times New Roman" panose="02020603050405020304" pitchFamily="18" charset="0"/>
                <a:sym typeface="Times New Roman"/>
              </a:rPr>
            </a:br>
            <a:endParaRPr lang="en-US" sz="3200" dirty="0">
              <a:solidFill>
                <a:schemeClr val="tx1"/>
              </a:solidFill>
              <a:latin typeface="Times New Roman" panose="02020603050405020304" pitchFamily="18" charset="0"/>
              <a:ea typeface="Times New Roman"/>
              <a:cs typeface="Times New Roman" panose="02020603050405020304" pitchFamily="18" charset="0"/>
              <a:sym typeface="Times New Roman"/>
            </a:endParaRPr>
          </a:p>
        </p:txBody>
      </p:sp>
      <p:sp>
        <p:nvSpPr>
          <p:cNvPr id="66" name="Google Shape;66;p4"/>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b="0" i="0" u="none" strike="noStrike" cap="none" dirty="0">
                <a:solidFill>
                  <a:schemeClr val="lt1"/>
                </a:solidFill>
                <a:latin typeface="Arial"/>
                <a:ea typeface="Arial"/>
                <a:cs typeface="Arial"/>
                <a:sym typeface="Arial"/>
              </a:rPr>
              <a:t>1/14</a:t>
            </a:r>
          </a:p>
        </p:txBody>
      </p:sp>
      <p:sp>
        <p:nvSpPr>
          <p:cNvPr id="67" name="Google Shape;67;p4"/>
          <p:cNvSpPr txBox="1"/>
          <p:nvPr/>
        </p:nvSpPr>
        <p:spPr>
          <a:xfrm>
            <a:off x="10327525" y="791929"/>
            <a:ext cx="16884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400" b="0" i="0" u="none" strike="noStrike" cap="none" dirty="0">
                <a:solidFill>
                  <a:srgbClr val="000000"/>
                </a:solidFill>
                <a:latin typeface="Times New Roman"/>
                <a:ea typeface="Times New Roman"/>
                <a:cs typeface="Times New Roman"/>
                <a:sym typeface="Times New Roman"/>
              </a:rPr>
              <a:t>January 04, 2021</a:t>
            </a:r>
            <a:endParaRPr lang="en-IN" dirty="0"/>
          </a:p>
        </p:txBody>
      </p:sp>
      <p:sp>
        <p:nvSpPr>
          <p:cNvPr id="68" name="Google Shape;68;p4"/>
          <p:cNvSpPr txBox="1"/>
          <p:nvPr/>
        </p:nvSpPr>
        <p:spPr>
          <a:xfrm>
            <a:off x="8660575" y="311725"/>
            <a:ext cx="3333900" cy="474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262626"/>
              </a:buClr>
              <a:buSzPts val="4000"/>
              <a:buFont typeface="Times New Roman"/>
              <a:buNone/>
            </a:pPr>
            <a:r>
              <a:rPr lang="en-IN" sz="2000" dirty="0">
                <a:solidFill>
                  <a:srgbClr val="262626"/>
                </a:solidFill>
                <a:latin typeface="Times New Roman"/>
                <a:ea typeface="Times New Roman"/>
                <a:cs typeface="Times New Roman"/>
                <a:sym typeface="Times New Roman"/>
              </a:rPr>
              <a:t>Legal Issues - Seminar Series</a:t>
            </a:r>
            <a:endParaRPr lang="en-IN" sz="400" dirty="0">
              <a:latin typeface="Century Gothic"/>
              <a:ea typeface="Century Gothic"/>
              <a:cs typeface="Century Gothic"/>
              <a:sym typeface="Century Gothic"/>
            </a:endParaRPr>
          </a:p>
        </p:txBody>
      </p:sp>
      <p:sp>
        <p:nvSpPr>
          <p:cNvPr id="2" name="Slide Number Placeholder 1">
            <a:extLst>
              <a:ext uri="{FF2B5EF4-FFF2-40B4-BE49-F238E27FC236}">
                <a16:creationId xmlns:a16="http://schemas.microsoft.com/office/drawing/2014/main" id="{17CB4F30-7027-42E2-B05A-40B06862458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a:t>
            </a:fld>
            <a:endParaRPr lang="en-IN" dirty="0"/>
          </a:p>
        </p:txBody>
      </p:sp>
      <p:sp>
        <p:nvSpPr>
          <p:cNvPr id="8" name="TextBox 7">
            <a:extLst>
              <a:ext uri="{FF2B5EF4-FFF2-40B4-BE49-F238E27FC236}">
                <a16:creationId xmlns:a16="http://schemas.microsoft.com/office/drawing/2014/main" id="{EAF9F4A4-AA73-4DDC-AAB2-DFD5D1486DDB}"/>
              </a:ext>
            </a:extLst>
          </p:cNvPr>
          <p:cNvSpPr txBox="1"/>
          <p:nvPr/>
        </p:nvSpPr>
        <p:spPr>
          <a:xfrm>
            <a:off x="3043311" y="1798879"/>
            <a:ext cx="6105378" cy="861774"/>
          </a:xfrm>
          <a:prstGeom prst="rect">
            <a:avLst/>
          </a:prstGeom>
          <a:noFill/>
        </p:spPr>
        <p:txBody>
          <a:bodyPr wrap="square">
            <a:spAutoFit/>
          </a:bodyPr>
          <a:lstStyle/>
          <a:p>
            <a:pPr algn="ctr"/>
            <a:r>
              <a:rPr lang="en-US" sz="2500" b="1" dirty="0">
                <a:solidFill>
                  <a:schemeClr val="tx1"/>
                </a:solidFill>
                <a:latin typeface="Times New Roman"/>
                <a:ea typeface="Times New Roman"/>
                <a:cs typeface="Times New Roman"/>
                <a:sym typeface="Times New Roman"/>
              </a:rPr>
              <a:t>Legal Issues </a:t>
            </a:r>
            <a:br>
              <a:rPr lang="en-US" sz="2500" b="1" dirty="0">
                <a:solidFill>
                  <a:schemeClr val="tx1"/>
                </a:solidFill>
                <a:latin typeface="Times New Roman"/>
                <a:ea typeface="Times New Roman"/>
                <a:cs typeface="Times New Roman"/>
                <a:sym typeface="Times New Roman"/>
              </a:rPr>
            </a:br>
            <a:r>
              <a:rPr lang="en-US" sz="2500" b="1" dirty="0">
                <a:solidFill>
                  <a:schemeClr val="tx1"/>
                </a:solidFill>
                <a:latin typeface="Times New Roman"/>
                <a:ea typeface="Times New Roman"/>
                <a:cs typeface="Times New Roman"/>
                <a:sym typeface="Times New Roman"/>
              </a:rPr>
              <a:t>in</a:t>
            </a:r>
            <a:endParaRPr lang="en-US" sz="2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10</a:t>
            </a:fld>
            <a:endParaRPr lang="en-IN" dirty="0"/>
          </a:p>
        </p:txBody>
      </p:sp>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491176" y="586853"/>
            <a:ext cx="10000239" cy="805219"/>
          </a:xfrm>
        </p:spPr>
        <p:txBody>
          <a:bodyPr/>
          <a:lstStyle/>
          <a:p>
            <a:pPr algn="ctr"/>
            <a:r>
              <a:rPr lang="en-IN" sz="2500" b="1" dirty="0" err="1">
                <a:latin typeface="Times New Roman" panose="02020603050405020304" pitchFamily="18" charset="0"/>
                <a:cs typeface="Times New Roman" panose="02020603050405020304" pitchFamily="18" charset="0"/>
              </a:rPr>
              <a:t>Novex</a:t>
            </a:r>
            <a:r>
              <a:rPr lang="en-IN" sz="2500" b="1" dirty="0">
                <a:latin typeface="Times New Roman" panose="02020603050405020304" pitchFamily="18" charset="0"/>
                <a:cs typeface="Times New Roman" panose="02020603050405020304" pitchFamily="18" charset="0"/>
              </a:rPr>
              <a:t> Communication </a:t>
            </a:r>
            <a:r>
              <a:rPr lang="en-IN" sz="2500" b="1" dirty="0" err="1">
                <a:latin typeface="Times New Roman" panose="02020603050405020304" pitchFamily="18" charset="0"/>
                <a:cs typeface="Times New Roman" panose="02020603050405020304" pitchFamily="18" charset="0"/>
              </a:rPr>
              <a:t>Pvt.</a:t>
            </a:r>
            <a:r>
              <a:rPr lang="en-IN" sz="2500" b="1" dirty="0">
                <a:latin typeface="Times New Roman" panose="02020603050405020304" pitchFamily="18" charset="0"/>
                <a:cs typeface="Times New Roman" panose="02020603050405020304" pitchFamily="18" charset="0"/>
              </a:rPr>
              <a:t> Ltd. v. China Gate Restaurant </a:t>
            </a:r>
            <a:r>
              <a:rPr lang="en-IN" sz="2500" b="1" dirty="0" err="1">
                <a:latin typeface="Times New Roman" panose="02020603050405020304" pitchFamily="18" charset="0"/>
                <a:cs typeface="Times New Roman" panose="02020603050405020304" pitchFamily="18" charset="0"/>
              </a:rPr>
              <a:t>Pvt.</a:t>
            </a:r>
            <a:r>
              <a:rPr lang="en-IN" sz="2500" b="1" dirty="0">
                <a:latin typeface="Times New Roman" panose="02020603050405020304" pitchFamily="18" charset="0"/>
                <a:cs typeface="Times New Roman" panose="02020603050405020304" pitchFamily="18" charset="0"/>
              </a:rPr>
              <a:t> Ltd. </a:t>
            </a:r>
            <a:br>
              <a:rPr lang="en-IN" sz="2500" b="1" dirty="0">
                <a:latin typeface="Times New Roman" panose="02020603050405020304" pitchFamily="18" charset="0"/>
                <a:cs typeface="Times New Roman" panose="02020603050405020304" pitchFamily="18" charset="0"/>
              </a:rPr>
            </a:br>
            <a:r>
              <a:rPr lang="en-IN" sz="2000" b="1" dirty="0">
                <a:latin typeface="Times New Roman" panose="02020603050405020304" pitchFamily="18" charset="0"/>
                <a:cs typeface="Times New Roman" panose="02020603050405020304" pitchFamily="18" charset="0"/>
              </a:rPr>
              <a:t>[Notice of Motion (L) No. 857 of 2017 in Commercial Suit (L) No. 755 of 2017]</a:t>
            </a:r>
            <a:endParaRPr lang="en-IN" sz="2500" b="1"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91175" y="1392072"/>
            <a:ext cx="10000239" cy="4590476"/>
          </a:xfrm>
        </p:spPr>
        <p:txBody>
          <a:bodyPr/>
          <a:lstStyle/>
          <a:p>
            <a:pPr marL="285750" indent="-285750" algn="just">
              <a:lnSpc>
                <a:spcPct val="150000"/>
              </a:lnSpc>
              <a:spcBef>
                <a:spcPts val="0"/>
              </a:spcBef>
              <a:buFont typeface="Wingdings" panose="05000000000000000000" pitchFamily="2" charset="2"/>
              <a:buChar char="v"/>
            </a:pPr>
            <a:r>
              <a:rPr lang="en-IN" dirty="0">
                <a:solidFill>
                  <a:schemeClr val="tx1"/>
                </a:solidFill>
                <a:latin typeface="Times New Roman" panose="02020603050405020304" pitchFamily="18" charset="0"/>
                <a:cs typeface="Times New Roman" panose="02020603050405020304" pitchFamily="18" charset="0"/>
              </a:rPr>
              <a:t>Question- If the plaintiff (claiming to be an assignee) can institute a suit for copyright infringement against the defendants’ use without license from the plaintiff?</a:t>
            </a:r>
          </a:p>
          <a:p>
            <a:pPr marL="285750" indent="-285750" algn="just">
              <a:lnSpc>
                <a:spcPct val="150000"/>
              </a:lnSpc>
              <a:spcBef>
                <a:spcPts val="0"/>
              </a:spcBef>
              <a:buFont typeface="Wingdings" panose="05000000000000000000" pitchFamily="2" charset="2"/>
              <a:buChar char="v"/>
            </a:pPr>
            <a:r>
              <a:rPr lang="en-IN" dirty="0">
                <a:solidFill>
                  <a:schemeClr val="tx1"/>
                </a:solidFill>
                <a:latin typeface="Times New Roman" panose="02020603050405020304" pitchFamily="18" charset="0"/>
                <a:cs typeface="Times New Roman" panose="02020603050405020304" pitchFamily="18" charset="0"/>
              </a:rPr>
              <a:t>Held-</a:t>
            </a:r>
          </a:p>
          <a:p>
            <a:pPr marL="742950" lvl="1" indent="-285750" algn="just">
              <a:lnSpc>
                <a:spcPct val="150000"/>
              </a:lnSpc>
              <a:spcBef>
                <a:spcPts val="0"/>
              </a:spcBef>
              <a:buFont typeface="Arial" panose="020B0604020202020204" pitchFamily="34" charset="0"/>
              <a:buChar char="•"/>
            </a:pPr>
            <a:r>
              <a:rPr lang="en-IN" sz="1800" dirty="0">
                <a:solidFill>
                  <a:schemeClr val="tx1"/>
                </a:solidFill>
                <a:latin typeface="Times New Roman" panose="02020603050405020304" pitchFamily="18" charset="0"/>
                <a:cs typeface="Times New Roman" panose="02020603050405020304" pitchFamily="18" charset="0"/>
              </a:rPr>
              <a:t>“</a:t>
            </a:r>
            <a:r>
              <a:rPr lang="en-IN" sz="1800" i="1" dirty="0">
                <a:solidFill>
                  <a:schemeClr val="tx1"/>
                </a:solidFill>
                <a:latin typeface="Times New Roman" panose="02020603050405020304" pitchFamily="18" charset="0"/>
                <a:cs typeface="Times New Roman" panose="02020603050405020304" pitchFamily="18" charset="0"/>
              </a:rPr>
              <a:t>The grievance of the plaintiff is that, the defendants are playing the sound recordings, the copyright of which are vested in the plaintiff, in their hotel for entertainment purposes. </a:t>
            </a:r>
            <a:r>
              <a:rPr lang="en-IN" sz="1800" b="1" i="1" dirty="0">
                <a:solidFill>
                  <a:schemeClr val="tx1"/>
                </a:solidFill>
                <a:latin typeface="Times New Roman" panose="02020603050405020304" pitchFamily="18" charset="0"/>
                <a:cs typeface="Times New Roman" panose="02020603050405020304" pitchFamily="18" charset="0"/>
              </a:rPr>
              <a:t>The three deed of assignment, as referred to hereinabove, prima-facie, establishes plaintiff's exclusive control over copyright in sound recordings obtained from the respective copyright owners.</a:t>
            </a:r>
            <a:r>
              <a:rPr lang="en-IN" sz="1800" i="1" dirty="0">
                <a:solidFill>
                  <a:schemeClr val="tx1"/>
                </a:solidFill>
                <a:latin typeface="Times New Roman" panose="02020603050405020304" pitchFamily="18" charset="0"/>
                <a:cs typeface="Times New Roman" panose="02020603050405020304" pitchFamily="18" charset="0"/>
              </a:rPr>
              <a:t> The contention of the defendant that the plaintiffs have not obtained such rights, therefore, does not have any substance. In my view, the plaintiff has made out a prima-facie case for granting the interim relief. Even otherwise, balance of convenience tilts in favour of plaintiff…Hence, ad-interim relief in terms of prayer clause (a) is granted.” </a:t>
            </a:r>
            <a:r>
              <a:rPr lang="en-IN" sz="1800" dirty="0">
                <a:solidFill>
                  <a:schemeClr val="tx1"/>
                </a:solidFill>
                <a:latin typeface="Times New Roman" panose="02020603050405020304" pitchFamily="18" charset="0"/>
                <a:cs typeface="Times New Roman" panose="02020603050405020304" pitchFamily="18" charset="0"/>
              </a:rPr>
              <a:t>(Para 11)</a:t>
            </a:r>
            <a:endParaRPr lang="en-IN" sz="1800" i="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240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GB" sz="2400" i="1" dirty="0">
              <a:solidFill>
                <a:schemeClr val="tx1"/>
              </a:solidFill>
              <a:latin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0"/>
              </a:spcAft>
              <a:buNone/>
            </a:pPr>
            <a:endParaRPr lang="en-US" sz="2000"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dirty="0">
                <a:solidFill>
                  <a:schemeClr val="lt1"/>
                </a:solidFill>
              </a:rPr>
              <a:t>10</a:t>
            </a:r>
            <a:r>
              <a:rPr lang="en-IN" sz="1100" b="0" i="0" u="none" strike="noStrike" cap="none" dirty="0">
                <a:solidFill>
                  <a:schemeClr val="lt1"/>
                </a:solidFill>
                <a:latin typeface="Arial"/>
                <a:ea typeface="Arial"/>
                <a:cs typeface="Arial"/>
                <a:sym typeface="Arial"/>
              </a:rPr>
              <a:t>/14</a:t>
            </a:r>
            <a:endParaRPr sz="1100" dirty="0"/>
          </a:p>
        </p:txBody>
      </p:sp>
    </p:spTree>
    <p:extLst>
      <p:ext uri="{BB962C8B-B14F-4D97-AF65-F5344CB8AC3E}">
        <p14:creationId xmlns:p14="http://schemas.microsoft.com/office/powerpoint/2010/main" val="3948941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11</a:t>
            </a:fld>
            <a:endParaRPr lang="en-IN" dirty="0"/>
          </a:p>
        </p:txBody>
      </p:sp>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491176" y="163377"/>
            <a:ext cx="10000239" cy="1142070"/>
          </a:xfrm>
        </p:spPr>
        <p:txBody>
          <a:bodyPr/>
          <a:lstStyle/>
          <a:p>
            <a:pPr algn="ctr"/>
            <a:br>
              <a:rPr lang="en-IN" sz="2000" dirty="0"/>
            </a:br>
            <a:endParaRPr lang="en-IN" sz="2000" b="1"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91176" y="1305447"/>
            <a:ext cx="10000240" cy="4829134"/>
          </a:xfrm>
        </p:spPr>
        <p:txBody>
          <a:bodyPr/>
          <a:lstStyle/>
          <a:p>
            <a:pPr marL="285750" indent="-285750" algn="just">
              <a:lnSpc>
                <a:spcPct val="150000"/>
              </a:lnSpc>
              <a:spcBef>
                <a:spcPts val="0"/>
              </a:spcBef>
              <a:buFont typeface="Wingdings" panose="05000000000000000000" pitchFamily="2" charset="2"/>
              <a:buChar char="v"/>
            </a:pPr>
            <a:r>
              <a:rPr lang="en-IN" b="1" dirty="0" err="1">
                <a:solidFill>
                  <a:schemeClr val="tx1"/>
                </a:solidFill>
                <a:latin typeface="Times New Roman" panose="02020603050405020304" pitchFamily="18" charset="0"/>
                <a:cs typeface="Times New Roman" panose="02020603050405020304" pitchFamily="18" charset="0"/>
              </a:rPr>
              <a:t>Gulraj</a:t>
            </a:r>
            <a:r>
              <a:rPr lang="en-IN" b="1" dirty="0">
                <a:solidFill>
                  <a:schemeClr val="tx1"/>
                </a:solidFill>
                <a:latin typeface="Times New Roman" panose="02020603050405020304" pitchFamily="18" charset="0"/>
                <a:cs typeface="Times New Roman" panose="02020603050405020304" pitchFamily="18" charset="0"/>
              </a:rPr>
              <a:t> Hotels </a:t>
            </a:r>
            <a:r>
              <a:rPr lang="en-IN" b="1" dirty="0" err="1">
                <a:solidFill>
                  <a:schemeClr val="tx1"/>
                </a:solidFill>
                <a:latin typeface="Times New Roman" panose="02020603050405020304" pitchFamily="18" charset="0"/>
                <a:cs typeface="Times New Roman" panose="02020603050405020304" pitchFamily="18" charset="0"/>
              </a:rPr>
              <a:t>Pvt.</a:t>
            </a:r>
            <a:r>
              <a:rPr lang="en-IN" b="1" dirty="0">
                <a:solidFill>
                  <a:schemeClr val="tx1"/>
                </a:solidFill>
                <a:latin typeface="Times New Roman" panose="02020603050405020304" pitchFamily="18" charset="0"/>
                <a:cs typeface="Times New Roman" panose="02020603050405020304" pitchFamily="18" charset="0"/>
              </a:rPr>
              <a:t> Ltd. v. </a:t>
            </a:r>
            <a:r>
              <a:rPr lang="en-IN" b="1" dirty="0" err="1">
                <a:solidFill>
                  <a:schemeClr val="tx1"/>
                </a:solidFill>
                <a:latin typeface="Times New Roman" panose="02020603050405020304" pitchFamily="18" charset="0"/>
                <a:cs typeface="Times New Roman" panose="02020603050405020304" pitchFamily="18" charset="0"/>
              </a:rPr>
              <a:t>Novex</a:t>
            </a:r>
            <a:r>
              <a:rPr lang="en-IN" b="1" dirty="0">
                <a:solidFill>
                  <a:schemeClr val="tx1"/>
                </a:solidFill>
                <a:latin typeface="Times New Roman" panose="02020603050405020304" pitchFamily="18" charset="0"/>
                <a:cs typeface="Times New Roman" panose="02020603050405020304" pitchFamily="18" charset="0"/>
              </a:rPr>
              <a:t> Communication </a:t>
            </a:r>
            <a:r>
              <a:rPr lang="en-IN" b="1" dirty="0" err="1">
                <a:solidFill>
                  <a:schemeClr val="tx1"/>
                </a:solidFill>
                <a:latin typeface="Times New Roman" panose="02020603050405020304" pitchFamily="18" charset="0"/>
                <a:cs typeface="Times New Roman" panose="02020603050405020304" pitchFamily="18" charset="0"/>
              </a:rPr>
              <a:t>Pvt.</a:t>
            </a:r>
            <a:r>
              <a:rPr lang="en-IN" b="1" dirty="0">
                <a:solidFill>
                  <a:schemeClr val="tx1"/>
                </a:solidFill>
                <a:latin typeface="Times New Roman" panose="02020603050405020304" pitchFamily="18" charset="0"/>
                <a:cs typeface="Times New Roman" panose="02020603050405020304" pitchFamily="18" charset="0"/>
              </a:rPr>
              <a:t> Ltd. </a:t>
            </a:r>
            <a:br>
              <a:rPr lang="en-IN" b="1" dirty="0">
                <a:solidFill>
                  <a:schemeClr val="tx1"/>
                </a:solidFill>
                <a:latin typeface="Times New Roman" panose="02020603050405020304" pitchFamily="18" charset="0"/>
                <a:cs typeface="Times New Roman" panose="02020603050405020304" pitchFamily="18" charset="0"/>
              </a:rPr>
            </a:br>
            <a:r>
              <a:rPr lang="en-IN" b="1" dirty="0">
                <a:solidFill>
                  <a:schemeClr val="tx1"/>
                </a:solidFill>
                <a:latin typeface="Times New Roman" panose="02020603050405020304" pitchFamily="18" charset="0"/>
                <a:cs typeface="Times New Roman" panose="02020603050405020304" pitchFamily="18" charset="0"/>
              </a:rPr>
              <a:t>[COMIP (L) No. 163 of 2018]</a:t>
            </a:r>
          </a:p>
          <a:p>
            <a:pPr marL="742950" lvl="1" indent="-285750" algn="just">
              <a:lnSpc>
                <a:spcPct val="150000"/>
              </a:lnSpc>
              <a:spcBef>
                <a:spcPts val="0"/>
              </a:spcBef>
              <a:buFont typeface="Arial" panose="020B0604020202020204" pitchFamily="34" charset="0"/>
              <a:buChar char="•"/>
            </a:pPr>
            <a:r>
              <a:rPr lang="en-IN" sz="1800" dirty="0">
                <a:solidFill>
                  <a:schemeClr val="tx1"/>
                </a:solidFill>
                <a:latin typeface="Times New Roman" panose="02020603050405020304" pitchFamily="18" charset="0"/>
                <a:cs typeface="Times New Roman" panose="02020603050405020304" pitchFamily="18" charset="0"/>
              </a:rPr>
              <a:t>The High Court of Bombay </a:t>
            </a:r>
            <a:r>
              <a:rPr lang="en-IN" sz="1800" b="1" dirty="0">
                <a:solidFill>
                  <a:schemeClr val="tx1"/>
                </a:solidFill>
                <a:latin typeface="Times New Roman" panose="02020603050405020304" pitchFamily="18" charset="0"/>
                <a:cs typeface="Times New Roman" panose="02020603050405020304" pitchFamily="18" charset="0"/>
              </a:rPr>
              <a:t>restrained the</a:t>
            </a:r>
            <a:r>
              <a:rPr lang="en-IN" sz="1800" dirty="0">
                <a:solidFill>
                  <a:schemeClr val="tx1"/>
                </a:solidFill>
                <a:latin typeface="Times New Roman" panose="02020603050405020304" pitchFamily="18" charset="0"/>
                <a:cs typeface="Times New Roman" panose="02020603050405020304" pitchFamily="18" charset="0"/>
              </a:rPr>
              <a:t> </a:t>
            </a:r>
            <a:r>
              <a:rPr lang="en-IN" sz="1800" b="1" dirty="0">
                <a:solidFill>
                  <a:schemeClr val="tx1"/>
                </a:solidFill>
                <a:latin typeface="Times New Roman" panose="02020603050405020304" pitchFamily="18" charset="0"/>
                <a:cs typeface="Times New Roman" panose="02020603050405020304" pitchFamily="18" charset="0"/>
              </a:rPr>
              <a:t>defendants</a:t>
            </a:r>
            <a:r>
              <a:rPr lang="en-IN" sz="1800" dirty="0">
                <a:solidFill>
                  <a:schemeClr val="tx1"/>
                </a:solidFill>
                <a:latin typeface="Times New Roman" panose="02020603050405020304" pitchFamily="18" charset="0"/>
                <a:cs typeface="Times New Roman" panose="02020603050405020304" pitchFamily="18" charset="0"/>
              </a:rPr>
              <a:t> from taking any coercive action against the Plaintiff.</a:t>
            </a:r>
          </a:p>
          <a:p>
            <a:pPr marL="742950" lvl="1" indent="-285750" algn="just">
              <a:lnSpc>
                <a:spcPct val="150000"/>
              </a:lnSpc>
              <a:spcBef>
                <a:spcPts val="0"/>
              </a:spcBef>
              <a:buFont typeface="Arial" panose="020B0604020202020204" pitchFamily="34" charset="0"/>
              <a:buChar char="•"/>
            </a:pPr>
            <a:endParaRPr lang="en-IN" sz="180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r>
              <a:rPr lang="en-IN" b="1" dirty="0" err="1">
                <a:solidFill>
                  <a:schemeClr val="tx1"/>
                </a:solidFill>
                <a:latin typeface="Times New Roman" panose="02020603050405020304" pitchFamily="18" charset="0"/>
                <a:cs typeface="Times New Roman" panose="02020603050405020304" pitchFamily="18" charset="0"/>
              </a:rPr>
              <a:t>Novex</a:t>
            </a:r>
            <a:r>
              <a:rPr lang="en-IN" b="1" dirty="0">
                <a:solidFill>
                  <a:schemeClr val="tx1"/>
                </a:solidFill>
                <a:latin typeface="Times New Roman" panose="02020603050405020304" pitchFamily="18" charset="0"/>
                <a:cs typeface="Times New Roman" panose="02020603050405020304" pitchFamily="18" charset="0"/>
              </a:rPr>
              <a:t> Communication </a:t>
            </a:r>
            <a:r>
              <a:rPr lang="en-IN" b="1" dirty="0" err="1">
                <a:solidFill>
                  <a:schemeClr val="tx1"/>
                </a:solidFill>
                <a:latin typeface="Times New Roman" panose="02020603050405020304" pitchFamily="18" charset="0"/>
                <a:cs typeface="Times New Roman" panose="02020603050405020304" pitchFamily="18" charset="0"/>
              </a:rPr>
              <a:t>Pvt.</a:t>
            </a:r>
            <a:r>
              <a:rPr lang="en-IN" b="1" dirty="0">
                <a:solidFill>
                  <a:schemeClr val="tx1"/>
                </a:solidFill>
                <a:latin typeface="Times New Roman" panose="02020603050405020304" pitchFamily="18" charset="0"/>
                <a:cs typeface="Times New Roman" panose="02020603050405020304" pitchFamily="18" charset="0"/>
              </a:rPr>
              <a:t> Ltd. v. Hotel Sunway Manor [C. S. No. 881 of 2018] </a:t>
            </a:r>
          </a:p>
          <a:p>
            <a:pPr marL="742950" lvl="1" indent="-285750" algn="just">
              <a:lnSpc>
                <a:spcPct val="150000"/>
              </a:lnSpc>
              <a:spcBef>
                <a:spcPts val="0"/>
              </a:spcBef>
              <a:buFont typeface="Arial" panose="020B0604020202020204" pitchFamily="34" charset="0"/>
              <a:buChar char="•"/>
            </a:pPr>
            <a:r>
              <a:rPr lang="en-IN" sz="1800" dirty="0">
                <a:solidFill>
                  <a:schemeClr val="tx1"/>
                </a:solidFill>
                <a:latin typeface="Times New Roman" panose="02020603050405020304" pitchFamily="18" charset="0"/>
                <a:cs typeface="Times New Roman" panose="02020603050405020304" pitchFamily="18" charset="0"/>
              </a:rPr>
              <a:t>The High Court of Madras granted </a:t>
            </a:r>
            <a:r>
              <a:rPr lang="en-IN" sz="1800" b="1" dirty="0">
                <a:solidFill>
                  <a:schemeClr val="tx1"/>
                </a:solidFill>
                <a:latin typeface="Times New Roman" panose="02020603050405020304" pitchFamily="18" charset="0"/>
                <a:cs typeface="Times New Roman" panose="02020603050405020304" pitchFamily="18" charset="0"/>
              </a:rPr>
              <a:t>injunction in favour of </a:t>
            </a:r>
            <a:r>
              <a:rPr lang="en-IN" sz="1800" b="1" dirty="0" err="1">
                <a:solidFill>
                  <a:schemeClr val="tx1"/>
                </a:solidFill>
                <a:latin typeface="Times New Roman" panose="02020603050405020304" pitchFamily="18" charset="0"/>
                <a:cs typeface="Times New Roman" panose="02020603050405020304" pitchFamily="18" charset="0"/>
              </a:rPr>
              <a:t>Novex</a:t>
            </a:r>
            <a:r>
              <a:rPr lang="en-IN" sz="1800" dirty="0">
                <a:solidFill>
                  <a:schemeClr val="tx1"/>
                </a:solidFill>
                <a:latin typeface="Times New Roman" panose="02020603050405020304" pitchFamily="18" charset="0"/>
                <a:cs typeface="Times New Roman" panose="02020603050405020304" pitchFamily="18" charset="0"/>
              </a:rPr>
              <a:t> against the hotel which conducted events and played music without obtaining prior appropriate licenses from </a:t>
            </a:r>
            <a:r>
              <a:rPr lang="en-IN" sz="1800" dirty="0" err="1">
                <a:solidFill>
                  <a:schemeClr val="tx1"/>
                </a:solidFill>
                <a:latin typeface="Times New Roman" panose="02020603050405020304" pitchFamily="18" charset="0"/>
                <a:cs typeface="Times New Roman" panose="02020603050405020304" pitchFamily="18" charset="0"/>
              </a:rPr>
              <a:t>Novex</a:t>
            </a:r>
            <a:r>
              <a:rPr lang="en-IN" sz="1800" dirty="0">
                <a:solidFill>
                  <a:schemeClr val="tx1"/>
                </a:solidFill>
                <a:latin typeface="Times New Roman" panose="02020603050405020304" pitchFamily="18" charset="0"/>
                <a:cs typeface="Times New Roman" panose="02020603050405020304" pitchFamily="18" charset="0"/>
              </a:rPr>
              <a:t>.</a:t>
            </a:r>
            <a:endParaRPr lang="en-IN" sz="1800" i="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240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GB" sz="2400" i="1" dirty="0">
              <a:solidFill>
                <a:schemeClr val="tx1"/>
              </a:solidFill>
              <a:latin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0"/>
              </a:spcAft>
              <a:buNone/>
            </a:pPr>
            <a:endParaRPr lang="en-US" sz="2000"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dirty="0">
                <a:solidFill>
                  <a:schemeClr val="lt1"/>
                </a:solidFill>
              </a:rPr>
              <a:t>11</a:t>
            </a:r>
            <a:r>
              <a:rPr lang="en-IN" sz="1100" b="0" i="0" u="none" strike="noStrike" cap="none" dirty="0">
                <a:solidFill>
                  <a:schemeClr val="lt1"/>
                </a:solidFill>
                <a:latin typeface="Arial"/>
                <a:ea typeface="Arial"/>
                <a:cs typeface="Arial"/>
                <a:sym typeface="Arial"/>
              </a:rPr>
              <a:t>/1</a:t>
            </a:r>
            <a:r>
              <a:rPr lang="en-IN" sz="1100" dirty="0">
                <a:solidFill>
                  <a:schemeClr val="lt1"/>
                </a:solidFill>
              </a:rPr>
              <a:t>4</a:t>
            </a:r>
            <a:endParaRPr sz="1100" dirty="0"/>
          </a:p>
        </p:txBody>
      </p:sp>
      <p:sp>
        <p:nvSpPr>
          <p:cNvPr id="6" name="Title 2">
            <a:extLst>
              <a:ext uri="{FF2B5EF4-FFF2-40B4-BE49-F238E27FC236}">
                <a16:creationId xmlns:a16="http://schemas.microsoft.com/office/drawing/2014/main" id="{69EB749A-ED83-4504-B49D-D67568C7FB70}"/>
              </a:ext>
            </a:extLst>
          </p:cNvPr>
          <p:cNvSpPr txBox="1">
            <a:spLocks/>
          </p:cNvSpPr>
          <p:nvPr/>
        </p:nvSpPr>
        <p:spPr>
          <a:xfrm>
            <a:off x="1419366" y="586854"/>
            <a:ext cx="10072050" cy="61756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262626"/>
              </a:buClr>
              <a:buSzPts val="18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pPr algn="ctr"/>
            <a:r>
              <a:rPr lang="en-US" sz="2500" b="1" dirty="0">
                <a:solidFill>
                  <a:schemeClr val="tx1"/>
                </a:solidFill>
                <a:latin typeface="Times New Roman" panose="02020603050405020304" pitchFamily="18" charset="0"/>
                <a:cs typeface="Times New Roman" panose="02020603050405020304" pitchFamily="18" charset="0"/>
              </a:rPr>
              <a:t>Differing Interpretations by High Courts</a:t>
            </a:r>
          </a:p>
        </p:txBody>
      </p:sp>
    </p:spTree>
    <p:extLst>
      <p:ext uri="{BB962C8B-B14F-4D97-AF65-F5344CB8AC3E}">
        <p14:creationId xmlns:p14="http://schemas.microsoft.com/office/powerpoint/2010/main" val="18035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12</a:t>
            </a:fld>
            <a:endParaRPr lang="en-IN" dirty="0"/>
          </a:p>
        </p:txBody>
      </p:sp>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479601" y="596684"/>
            <a:ext cx="10000239" cy="782665"/>
          </a:xfrm>
        </p:spPr>
        <p:txBody>
          <a:bodyPr/>
          <a:lstStyle/>
          <a:p>
            <a:pPr algn="ctr"/>
            <a:r>
              <a:rPr lang="en-IN" sz="2500" b="1" dirty="0" err="1">
                <a:latin typeface="Times New Roman" panose="02020603050405020304" pitchFamily="18" charset="0"/>
                <a:cs typeface="Times New Roman" panose="02020603050405020304" pitchFamily="18" charset="0"/>
              </a:rPr>
              <a:t>Novex</a:t>
            </a:r>
            <a:r>
              <a:rPr lang="en-IN" sz="2500" b="1" dirty="0">
                <a:latin typeface="Times New Roman" panose="02020603050405020304" pitchFamily="18" charset="0"/>
                <a:cs typeface="Times New Roman" panose="02020603050405020304" pitchFamily="18" charset="0"/>
              </a:rPr>
              <a:t> Communication </a:t>
            </a:r>
            <a:r>
              <a:rPr lang="en-IN" sz="2500" b="1" dirty="0" err="1">
                <a:latin typeface="Times New Roman" panose="02020603050405020304" pitchFamily="18" charset="0"/>
                <a:cs typeface="Times New Roman" panose="02020603050405020304" pitchFamily="18" charset="0"/>
              </a:rPr>
              <a:t>Pvt.</a:t>
            </a:r>
            <a:r>
              <a:rPr lang="en-IN" sz="2500" b="1" dirty="0">
                <a:latin typeface="Times New Roman" panose="02020603050405020304" pitchFamily="18" charset="0"/>
                <a:cs typeface="Times New Roman" panose="02020603050405020304" pitchFamily="18" charset="0"/>
              </a:rPr>
              <a:t> Ltd. v. Lemon Tree Hotels Ltd. and </a:t>
            </a:r>
            <a:r>
              <a:rPr lang="en-IN" sz="2500" b="1" dirty="0" err="1">
                <a:latin typeface="Times New Roman" panose="02020603050405020304" pitchFamily="18" charset="0"/>
                <a:cs typeface="Times New Roman" panose="02020603050405020304" pitchFamily="18" charset="0"/>
              </a:rPr>
              <a:t>Ors</a:t>
            </a:r>
            <a:r>
              <a:rPr lang="en-IN" sz="2500" b="1" dirty="0">
                <a:latin typeface="Times New Roman" panose="02020603050405020304" pitchFamily="18" charset="0"/>
                <a:cs typeface="Times New Roman" panose="02020603050405020304" pitchFamily="18" charset="0"/>
              </a:rPr>
              <a:t>. </a:t>
            </a:r>
            <a:br>
              <a:rPr lang="en-IN" sz="2500" b="1" dirty="0">
                <a:latin typeface="Times New Roman" panose="02020603050405020304" pitchFamily="18" charset="0"/>
                <a:cs typeface="Times New Roman" panose="02020603050405020304" pitchFamily="18" charset="0"/>
              </a:rPr>
            </a:br>
            <a:r>
              <a:rPr lang="en-IN" sz="2500" b="1" dirty="0">
                <a:latin typeface="Times New Roman" panose="02020603050405020304" pitchFamily="18" charset="0"/>
                <a:cs typeface="Times New Roman" panose="02020603050405020304" pitchFamily="18" charset="0"/>
              </a:rPr>
              <a:t>[</a:t>
            </a:r>
            <a:r>
              <a:rPr lang="en-IN" sz="2500" b="1" i="0" dirty="0">
                <a:solidFill>
                  <a:srgbClr val="2E2E2E"/>
                </a:solidFill>
                <a:effectLst/>
                <a:latin typeface="Times New Roman" panose="02020603050405020304" pitchFamily="18" charset="0"/>
                <a:cs typeface="Times New Roman" panose="02020603050405020304" pitchFamily="18" charset="0"/>
              </a:rPr>
              <a:t> 2019 IIAD (Delhi) 644</a:t>
            </a:r>
            <a:r>
              <a:rPr lang="en-IN" sz="2500" b="1" dirty="0">
                <a:latin typeface="Times New Roman" panose="02020603050405020304" pitchFamily="18" charset="0"/>
                <a:cs typeface="Times New Roman" panose="02020603050405020304" pitchFamily="18" charset="0"/>
              </a:rPr>
              <a:t>]</a:t>
            </a: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79601" y="1555845"/>
            <a:ext cx="10000239" cy="4705470"/>
          </a:xfrm>
        </p:spPr>
        <p:txBody>
          <a:bodyPr/>
          <a:lstStyle/>
          <a:p>
            <a:pPr marL="285750" indent="-285750" algn="just">
              <a:lnSpc>
                <a:spcPct val="150000"/>
              </a:lnSpc>
              <a:spcBef>
                <a:spcPts val="0"/>
              </a:spcBef>
              <a:buFont typeface="Wingdings" panose="05000000000000000000" pitchFamily="2" charset="2"/>
              <a:buChar char="v"/>
            </a:pPr>
            <a:r>
              <a:rPr lang="en-IN" dirty="0">
                <a:solidFill>
                  <a:schemeClr val="tx1"/>
                </a:solidFill>
                <a:latin typeface="Times New Roman" panose="02020603050405020304" pitchFamily="18" charset="0"/>
                <a:cs typeface="Times New Roman" panose="02020603050405020304" pitchFamily="18" charset="0"/>
              </a:rPr>
              <a:t>Question:</a:t>
            </a:r>
            <a:r>
              <a:rPr lang="en-IN" b="1" dirty="0">
                <a:solidFill>
                  <a:schemeClr val="tx1"/>
                </a:solidFill>
                <a:latin typeface="Times New Roman" panose="02020603050405020304" pitchFamily="18" charset="0"/>
                <a:cs typeface="Times New Roman" panose="02020603050405020304" pitchFamily="18" charset="0"/>
              </a:rPr>
              <a:t> </a:t>
            </a:r>
            <a:r>
              <a:rPr lang="en-IN" dirty="0">
                <a:solidFill>
                  <a:schemeClr val="tx1"/>
                </a:solidFill>
                <a:latin typeface="Times New Roman" panose="02020603050405020304" pitchFamily="18" charset="0"/>
                <a:cs typeface="Times New Roman" panose="02020603050405020304" pitchFamily="18" charset="0"/>
              </a:rPr>
              <a:t>Whether the suit pleading infringement of copyright and seeking damages filed by the appellant/plaintiff is barred by law as per the provisions of the Act, especially Section 33(1)? </a:t>
            </a:r>
          </a:p>
          <a:p>
            <a:pPr marL="0" indent="0" algn="just">
              <a:lnSpc>
                <a:spcPct val="150000"/>
              </a:lnSpc>
              <a:spcBef>
                <a:spcPts val="0"/>
              </a:spcBef>
              <a:buNone/>
            </a:pPr>
            <a:endParaRPr lang="en-IN" b="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r>
              <a:rPr lang="en-IN" dirty="0">
                <a:solidFill>
                  <a:schemeClr val="tx1"/>
                </a:solidFill>
                <a:latin typeface="Times New Roman" panose="02020603050405020304" pitchFamily="18" charset="0"/>
                <a:cs typeface="Times New Roman" panose="02020603050405020304" pitchFamily="18" charset="0"/>
              </a:rPr>
              <a:t>Held:</a:t>
            </a:r>
            <a:r>
              <a:rPr lang="en-IN" b="1" dirty="0">
                <a:solidFill>
                  <a:schemeClr val="tx1"/>
                </a:solidFill>
                <a:latin typeface="Times New Roman" panose="02020603050405020304" pitchFamily="18" charset="0"/>
                <a:cs typeface="Times New Roman" panose="02020603050405020304" pitchFamily="18" charset="0"/>
              </a:rPr>
              <a:t> </a:t>
            </a:r>
          </a:p>
          <a:p>
            <a:pPr marL="742950" lvl="1" indent="-285750" algn="just">
              <a:lnSpc>
                <a:spcPct val="150000"/>
              </a:lnSpc>
              <a:spcBef>
                <a:spcPts val="0"/>
              </a:spcBef>
              <a:buFont typeface="Arial" panose="020B0604020202020204" pitchFamily="34" charset="0"/>
              <a:buChar char="•"/>
            </a:pPr>
            <a:r>
              <a:rPr lang="en-IN" b="1" dirty="0">
                <a:solidFill>
                  <a:schemeClr val="tx1"/>
                </a:solidFill>
                <a:latin typeface="Times New Roman" panose="02020603050405020304" pitchFamily="18" charset="0"/>
                <a:cs typeface="Times New Roman" panose="02020603050405020304" pitchFamily="18" charset="0"/>
              </a:rPr>
              <a:t>“…</a:t>
            </a:r>
            <a:r>
              <a:rPr lang="en-IN" i="1" dirty="0">
                <a:solidFill>
                  <a:schemeClr val="tx1"/>
                </a:solidFill>
                <a:latin typeface="Times New Roman" panose="02020603050405020304" pitchFamily="18" charset="0"/>
                <a:cs typeface="Times New Roman" panose="02020603050405020304" pitchFamily="18" charset="0"/>
              </a:rPr>
              <a:t>In my opinion, the latter part of the first Proviso to Section 33(1) of the Act whereby it is stated that the owner has an entitlement to grant a license consistent with his obligation as member of the registered copyright society, </a:t>
            </a:r>
            <a:r>
              <a:rPr lang="en-IN" b="1" i="1" dirty="0">
                <a:solidFill>
                  <a:schemeClr val="tx1"/>
                </a:solidFill>
                <a:latin typeface="Times New Roman" panose="02020603050405020304" pitchFamily="18" charset="0"/>
                <a:cs typeface="Times New Roman" panose="02020603050405020304" pitchFamily="18" charset="0"/>
              </a:rPr>
              <a:t>this can only mean that if the owner of the copyright work has granted exclusive license to the copyright society to grant further licenses, then in such a case, the owner of the copyright could/can take away from himself the right of granting licenses</a:t>
            </a:r>
            <a:r>
              <a:rPr lang="en-IN" i="1" dirty="0">
                <a:solidFill>
                  <a:schemeClr val="tx1"/>
                </a:solidFill>
                <a:latin typeface="Times New Roman" panose="02020603050405020304" pitchFamily="18" charset="0"/>
                <a:cs typeface="Times New Roman" panose="02020603050405020304" pitchFamily="18" charset="0"/>
              </a:rPr>
              <a:t> i.e. thereby not being able to grant any license with respect to copyright work which is owned by the individual owner on such a right being granted exclusively to the copyright society.” </a:t>
            </a:r>
            <a:r>
              <a:rPr lang="en-IN" dirty="0">
                <a:solidFill>
                  <a:schemeClr val="tx1"/>
                </a:solidFill>
                <a:latin typeface="Times New Roman" panose="02020603050405020304" pitchFamily="18" charset="0"/>
                <a:cs typeface="Times New Roman" panose="02020603050405020304" pitchFamily="18" charset="0"/>
              </a:rPr>
              <a:t>(Para 8(iii))</a:t>
            </a:r>
          </a:p>
          <a:p>
            <a:pPr marL="285750" indent="-285750" algn="just">
              <a:lnSpc>
                <a:spcPct val="150000"/>
              </a:lnSpc>
              <a:spcBef>
                <a:spcPts val="0"/>
              </a:spcBef>
              <a:buFont typeface="Wingdings" panose="05000000000000000000" pitchFamily="2" charset="2"/>
              <a:buChar char="v"/>
            </a:pPr>
            <a:endParaRPr lang="en-IN"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b="1"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dirty="0">
                <a:solidFill>
                  <a:schemeClr val="lt1"/>
                </a:solidFill>
              </a:rPr>
              <a:t>12</a:t>
            </a:r>
            <a:r>
              <a:rPr lang="en-IN" sz="1100" b="0" i="0" u="none" strike="noStrike" cap="none" dirty="0">
                <a:solidFill>
                  <a:schemeClr val="lt1"/>
                </a:solidFill>
                <a:latin typeface="Arial"/>
                <a:ea typeface="Arial"/>
                <a:cs typeface="Arial"/>
                <a:sym typeface="Arial"/>
              </a:rPr>
              <a:t>/14</a:t>
            </a:r>
            <a:endParaRPr sz="1100" dirty="0"/>
          </a:p>
        </p:txBody>
      </p:sp>
    </p:spTree>
    <p:extLst>
      <p:ext uri="{BB962C8B-B14F-4D97-AF65-F5344CB8AC3E}">
        <p14:creationId xmlns:p14="http://schemas.microsoft.com/office/powerpoint/2010/main" val="2802323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13</a:t>
            </a:fld>
            <a:endParaRPr lang="en-IN" dirty="0"/>
          </a:p>
        </p:txBody>
      </p:sp>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491176" y="580029"/>
            <a:ext cx="10000240" cy="531105"/>
          </a:xfrm>
        </p:spPr>
        <p:txBody>
          <a:bodyPr/>
          <a:lstStyle/>
          <a:p>
            <a:pPr algn="ctr"/>
            <a:r>
              <a:rPr lang="en-IN" sz="2500" b="1" dirty="0" err="1">
                <a:latin typeface="Times New Roman" panose="02020603050405020304" pitchFamily="18" charset="0"/>
                <a:cs typeface="Times New Roman" panose="02020603050405020304" pitchFamily="18" charset="0"/>
              </a:rPr>
              <a:t>Novex</a:t>
            </a:r>
            <a:r>
              <a:rPr lang="en-IN" sz="2500" b="1" dirty="0">
                <a:latin typeface="Times New Roman" panose="02020603050405020304" pitchFamily="18" charset="0"/>
                <a:cs typeface="Times New Roman" panose="02020603050405020304" pitchFamily="18" charset="0"/>
              </a:rPr>
              <a:t> Communication </a:t>
            </a:r>
            <a:r>
              <a:rPr lang="en-IN" sz="2500" b="1" dirty="0" err="1">
                <a:latin typeface="Times New Roman" panose="02020603050405020304" pitchFamily="18" charset="0"/>
                <a:cs typeface="Times New Roman" panose="02020603050405020304" pitchFamily="18" charset="0"/>
              </a:rPr>
              <a:t>Pvt.</a:t>
            </a:r>
            <a:r>
              <a:rPr lang="en-IN" sz="2500" b="1" dirty="0">
                <a:latin typeface="Times New Roman" panose="02020603050405020304" pitchFamily="18" charset="0"/>
                <a:cs typeface="Times New Roman" panose="02020603050405020304" pitchFamily="18" charset="0"/>
              </a:rPr>
              <a:t> Ltd. v. Lemon Tree Hotels Ltd. and </a:t>
            </a:r>
            <a:r>
              <a:rPr lang="en-IN" sz="2500" b="1" dirty="0" err="1">
                <a:latin typeface="Times New Roman" panose="02020603050405020304" pitchFamily="18" charset="0"/>
                <a:cs typeface="Times New Roman" panose="02020603050405020304" pitchFamily="18" charset="0"/>
              </a:rPr>
              <a:t>Ors</a:t>
            </a:r>
            <a:r>
              <a:rPr lang="en-IN" sz="2500" b="1" dirty="0">
                <a:latin typeface="Times New Roman" panose="02020603050405020304" pitchFamily="18" charset="0"/>
                <a:cs typeface="Times New Roman" panose="02020603050405020304" pitchFamily="18" charset="0"/>
              </a:rPr>
              <a:t>. (Contd.)</a:t>
            </a: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91176" y="1310318"/>
            <a:ext cx="10000240" cy="5074203"/>
          </a:xfrm>
        </p:spPr>
        <p:txBody>
          <a:bodyPr/>
          <a:lstStyle/>
          <a:p>
            <a:pPr marL="285750" indent="-285750" algn="just">
              <a:lnSpc>
                <a:spcPct val="150000"/>
              </a:lnSpc>
              <a:spcBef>
                <a:spcPts val="0"/>
              </a:spcBef>
              <a:buFont typeface="Arial" panose="020B0604020202020204" pitchFamily="34" charset="0"/>
              <a:buChar char="•"/>
            </a:pPr>
            <a:r>
              <a:rPr lang="en-IN" b="1" i="1" dirty="0">
                <a:solidFill>
                  <a:schemeClr val="tx1"/>
                </a:solidFill>
                <a:latin typeface="Times New Roman" panose="02020603050405020304" pitchFamily="18" charset="0"/>
                <a:cs typeface="Times New Roman" panose="02020603050405020304" pitchFamily="18" charset="0"/>
              </a:rPr>
              <a:t>“</a:t>
            </a:r>
            <a:r>
              <a:rPr lang="en-IN" sz="1600" b="1" i="1" dirty="0">
                <a:solidFill>
                  <a:schemeClr val="tx1"/>
                </a:solidFill>
                <a:latin typeface="Times New Roman" panose="02020603050405020304" pitchFamily="18" charset="0"/>
                <a:cs typeface="Times New Roman" panose="02020603050405020304" pitchFamily="18" charset="0"/>
              </a:rPr>
              <a:t>…</a:t>
            </a:r>
            <a:r>
              <a:rPr lang="en-IN" sz="1600" i="1" dirty="0">
                <a:solidFill>
                  <a:schemeClr val="tx1"/>
                </a:solidFill>
                <a:latin typeface="Times New Roman" panose="02020603050405020304" pitchFamily="18" charset="0"/>
                <a:cs typeface="Times New Roman" panose="02020603050405020304" pitchFamily="18" charset="0"/>
              </a:rPr>
              <a:t>In my opinion, when the second Proviso to Section 33(1) talks of issuing or granting of license with respect to the musical work in sound recordings, </a:t>
            </a:r>
            <a:r>
              <a:rPr lang="en-IN" sz="1600" b="1" i="1" dirty="0">
                <a:solidFill>
                  <a:schemeClr val="tx1"/>
                </a:solidFill>
                <a:latin typeface="Times New Roman" panose="02020603050405020304" pitchFamily="18" charset="0"/>
                <a:cs typeface="Times New Roman" panose="02020603050405020304" pitchFamily="18" charset="0"/>
              </a:rPr>
              <a:t>it is only for the musical work in the sound recording and not the sound recording itself…it is not as if that the second Proviso to Section 33(1) says that so far as sound recording is concerned, the same cannot be licensed except by a copyright society. Obviously, if this interpretation is given, the same will nullify or render otiose the first Proviso to Section 33(1).”</a:t>
            </a:r>
            <a:r>
              <a:rPr lang="en-IN" sz="1600" dirty="0">
                <a:solidFill>
                  <a:schemeClr val="tx1"/>
                </a:solidFill>
                <a:latin typeface="Times New Roman" panose="02020603050405020304" pitchFamily="18" charset="0"/>
                <a:cs typeface="Times New Roman" panose="02020603050405020304" pitchFamily="18" charset="0"/>
              </a:rPr>
              <a:t> (Para 8(iv)(c))</a:t>
            </a:r>
            <a:endParaRPr lang="en-IN" sz="1600" b="1" i="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r>
              <a:rPr lang="en-IN" sz="1600" i="1" dirty="0">
                <a:solidFill>
                  <a:schemeClr val="tx1"/>
                </a:solidFill>
                <a:latin typeface="Times New Roman" panose="02020603050405020304" pitchFamily="18" charset="0"/>
                <a:cs typeface="Times New Roman" panose="02020603050405020304" pitchFamily="18" charset="0"/>
              </a:rPr>
              <a:t>“…It cannot be the legal position that although no copyright society exists, an owner of a copyright can only frustratingly keep on observing infringement of his copyright by an infringer simply and only because there does not exist a copyright society. </a:t>
            </a:r>
            <a:r>
              <a:rPr lang="en-IN" sz="1600" b="1" i="1" dirty="0">
                <a:solidFill>
                  <a:schemeClr val="tx1"/>
                </a:solidFill>
                <a:latin typeface="Times New Roman" panose="02020603050405020304" pitchFamily="18" charset="0"/>
                <a:cs typeface="Times New Roman" panose="02020603050405020304" pitchFamily="18" charset="0"/>
              </a:rPr>
              <a:t>It is in light of this situation that the provision of Section 54 of the Act has to be read, which entitles and protects the rights of a copyright owner to sue for infringement coupled with the fact that even if a copyright society is made, then the first Proviso to Section 33(1) entitles an owner of a copyright, in terms of the rights, if retained by him, to continue to give licenses for his own copyright works.”</a:t>
            </a:r>
            <a:r>
              <a:rPr lang="en-IN" sz="1600" dirty="0">
                <a:solidFill>
                  <a:schemeClr val="tx1"/>
                </a:solidFill>
                <a:latin typeface="Times New Roman" panose="02020603050405020304" pitchFamily="18" charset="0"/>
                <a:cs typeface="Times New Roman" panose="02020603050405020304" pitchFamily="18" charset="0"/>
              </a:rPr>
              <a:t> (Para 14 (ii))</a:t>
            </a:r>
            <a:endParaRPr lang="en-IN" sz="1600" b="1" i="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r>
              <a:rPr lang="en-IN" sz="1600" b="1" i="1" dirty="0">
                <a:solidFill>
                  <a:schemeClr val="tx1"/>
                </a:solidFill>
                <a:latin typeface="Times New Roman" panose="02020603050405020304" pitchFamily="18" charset="0"/>
                <a:cs typeface="Times New Roman" panose="02020603050405020304" pitchFamily="18" charset="0"/>
              </a:rPr>
              <a:t>“…a copyright society need not legally be the only one exclusive authorized entity/person to give out licenses.”</a:t>
            </a:r>
            <a:r>
              <a:rPr lang="en-IN" sz="1600" dirty="0">
                <a:solidFill>
                  <a:schemeClr val="tx1"/>
                </a:solidFill>
                <a:latin typeface="Times New Roman" panose="02020603050405020304" pitchFamily="18" charset="0"/>
                <a:cs typeface="Times New Roman" panose="02020603050405020304" pitchFamily="18" charset="0"/>
              </a:rPr>
              <a:t> (Para 15 (ii))</a:t>
            </a:r>
          </a:p>
          <a:p>
            <a:pPr marL="285750" indent="-285750" algn="just">
              <a:lnSpc>
                <a:spcPct val="150000"/>
              </a:lnSpc>
              <a:spcBef>
                <a:spcPts val="0"/>
              </a:spcBef>
              <a:buFont typeface="Wingdings" panose="05000000000000000000" pitchFamily="2" charset="2"/>
              <a:buChar char="v"/>
            </a:pPr>
            <a:endParaRPr lang="en-IN" sz="1500" b="1" i="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145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1450" b="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1450"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US" sz="145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dirty="0">
                <a:solidFill>
                  <a:schemeClr val="lt1"/>
                </a:solidFill>
              </a:rPr>
              <a:t>13</a:t>
            </a:r>
            <a:r>
              <a:rPr lang="en-IN" sz="1100" b="0" i="0" u="none" strike="noStrike" cap="none" dirty="0">
                <a:solidFill>
                  <a:schemeClr val="lt1"/>
                </a:solidFill>
                <a:latin typeface="Arial"/>
                <a:ea typeface="Arial"/>
                <a:cs typeface="Arial"/>
                <a:sym typeface="Arial"/>
              </a:rPr>
              <a:t>/14</a:t>
            </a:r>
            <a:endParaRPr sz="1100" dirty="0"/>
          </a:p>
        </p:txBody>
      </p:sp>
    </p:spTree>
    <p:extLst>
      <p:ext uri="{BB962C8B-B14F-4D97-AF65-F5344CB8AC3E}">
        <p14:creationId xmlns:p14="http://schemas.microsoft.com/office/powerpoint/2010/main" val="4120445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491461-358C-45B4-B464-43A98AFB3E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14</a:t>
            </a:fld>
            <a:endParaRPr lang="en-IN" dirty="0"/>
          </a:p>
        </p:txBody>
      </p:sp>
      <p:sp>
        <p:nvSpPr>
          <p:cNvPr id="4" name="Text Placeholder 3">
            <a:extLst>
              <a:ext uri="{FF2B5EF4-FFF2-40B4-BE49-F238E27FC236}">
                <a16:creationId xmlns:a16="http://schemas.microsoft.com/office/drawing/2014/main" id="{BA56C550-DFD1-4677-A256-007F16BC5104}"/>
              </a:ext>
            </a:extLst>
          </p:cNvPr>
          <p:cNvSpPr>
            <a:spLocks noGrp="1"/>
          </p:cNvSpPr>
          <p:nvPr>
            <p:ph type="body" idx="1"/>
          </p:nvPr>
        </p:nvSpPr>
        <p:spPr>
          <a:xfrm>
            <a:off x="4718772" y="2214351"/>
            <a:ext cx="2754456" cy="1214649"/>
          </a:xfrm>
        </p:spPr>
        <p:txBody>
          <a:bodyPr/>
          <a:lstStyle/>
          <a:p>
            <a:pPr marL="114300" indent="0" algn="ctr">
              <a:buNone/>
            </a:pPr>
            <a:r>
              <a:rPr lang="en-IN" sz="2500" b="1" dirty="0">
                <a:solidFill>
                  <a:schemeClr val="tx1"/>
                </a:solidFill>
                <a:latin typeface="Times New Roman" panose="02020603050405020304" pitchFamily="18" charset="0"/>
                <a:cs typeface="Times New Roman" panose="02020603050405020304" pitchFamily="18" charset="0"/>
              </a:rPr>
              <a:t>THANK YOU! </a:t>
            </a:r>
          </a:p>
          <a:p>
            <a:pPr marL="114300" indent="0" algn="ctr">
              <a:buNone/>
            </a:pPr>
            <a:r>
              <a:rPr lang="en-US" sz="2500" b="1" dirty="0">
                <a:solidFill>
                  <a:schemeClr val="tx1"/>
                </a:solidFill>
                <a:latin typeface="Times New Roman" panose="02020603050405020304" pitchFamily="18" charset="0"/>
                <a:cs typeface="Times New Roman" panose="02020603050405020304" pitchFamily="18" charset="0"/>
              </a:rPr>
              <a:t>Questions?</a:t>
            </a:r>
            <a:endParaRPr lang="en-IN" sz="2500" b="1"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CB862E3-25CE-43F5-A919-669DB7A18BDA}"/>
              </a:ext>
            </a:extLst>
          </p:cNvPr>
          <p:cNvSpPr txBox="1"/>
          <p:nvPr/>
        </p:nvSpPr>
        <p:spPr>
          <a:xfrm>
            <a:off x="3045726" y="3935893"/>
            <a:ext cx="6100548" cy="338554"/>
          </a:xfrm>
          <a:prstGeom prst="rect">
            <a:avLst/>
          </a:prstGeom>
          <a:noFill/>
        </p:spPr>
        <p:txBody>
          <a:bodyPr wrap="square">
            <a:spAutoFit/>
          </a:bodyPr>
          <a:lstStyle/>
          <a:p>
            <a:pPr marL="0" marR="0" lvl="0" indent="0" algn="ctr" rtl="0">
              <a:lnSpc>
                <a:spcPct val="100000"/>
              </a:lnSpc>
              <a:spcBef>
                <a:spcPts val="0"/>
              </a:spcBef>
              <a:spcAft>
                <a:spcPts val="0"/>
              </a:spcAft>
              <a:buNone/>
            </a:pPr>
            <a:r>
              <a:rPr lang="it-IT" sz="1600" b="1" dirty="0" err="1">
                <a:solidFill>
                  <a:schemeClr val="dk1"/>
                </a:solidFill>
                <a:latin typeface="Times New Roman"/>
                <a:ea typeface="Times New Roman"/>
                <a:cs typeface="Times New Roman"/>
                <a:sym typeface="Times New Roman"/>
              </a:rPr>
              <a:t>Hardik</a:t>
            </a:r>
            <a:r>
              <a:rPr lang="it-IT" sz="1600" b="1" dirty="0">
                <a:solidFill>
                  <a:schemeClr val="dk1"/>
                </a:solidFill>
                <a:latin typeface="Times New Roman"/>
                <a:ea typeface="Times New Roman"/>
                <a:cs typeface="Times New Roman"/>
                <a:sym typeface="Times New Roman"/>
              </a:rPr>
              <a:t> </a:t>
            </a:r>
            <a:r>
              <a:rPr lang="it-IT" sz="1600" b="1" dirty="0" err="1">
                <a:solidFill>
                  <a:schemeClr val="dk1"/>
                </a:solidFill>
                <a:latin typeface="Times New Roman"/>
                <a:ea typeface="Times New Roman"/>
                <a:cs typeface="Times New Roman"/>
                <a:sym typeface="Times New Roman"/>
              </a:rPr>
              <a:t>Choudhary</a:t>
            </a:r>
            <a:r>
              <a:rPr lang="it-IT" sz="1600" dirty="0">
                <a:solidFill>
                  <a:schemeClr val="dk1"/>
                </a:solidFill>
                <a:latin typeface="Times New Roman"/>
                <a:ea typeface="Times New Roman"/>
                <a:cs typeface="Times New Roman"/>
                <a:sym typeface="Times New Roman"/>
              </a:rPr>
              <a:t>, </a:t>
            </a:r>
            <a:r>
              <a:rPr lang="it-IT" sz="1600" dirty="0" err="1">
                <a:solidFill>
                  <a:schemeClr val="dk1"/>
                </a:solidFill>
                <a:latin typeface="Times New Roman"/>
                <a:ea typeface="Times New Roman"/>
                <a:cs typeface="Times New Roman"/>
                <a:sym typeface="Times New Roman"/>
              </a:rPr>
              <a:t>Trainee</a:t>
            </a:r>
            <a:r>
              <a:rPr lang="it-IT" sz="1600" dirty="0">
                <a:solidFill>
                  <a:schemeClr val="dk1"/>
                </a:solidFill>
                <a:latin typeface="Times New Roman"/>
                <a:ea typeface="Times New Roman"/>
                <a:cs typeface="Times New Roman"/>
                <a:sym typeface="Times New Roman"/>
              </a:rPr>
              <a:t> Associate</a:t>
            </a:r>
          </a:p>
        </p:txBody>
      </p:sp>
      <p:sp>
        <p:nvSpPr>
          <p:cNvPr id="7" name="TextBox 6">
            <a:extLst>
              <a:ext uri="{FF2B5EF4-FFF2-40B4-BE49-F238E27FC236}">
                <a16:creationId xmlns:a16="http://schemas.microsoft.com/office/drawing/2014/main" id="{0DA69FF2-4CDC-41EF-9ED8-B149854260EA}"/>
              </a:ext>
            </a:extLst>
          </p:cNvPr>
          <p:cNvSpPr txBox="1"/>
          <p:nvPr/>
        </p:nvSpPr>
        <p:spPr>
          <a:xfrm>
            <a:off x="2805813" y="5300335"/>
            <a:ext cx="6100548" cy="307777"/>
          </a:xfrm>
          <a:prstGeom prst="rect">
            <a:avLst/>
          </a:prstGeom>
          <a:noFill/>
        </p:spPr>
        <p:txBody>
          <a:bodyPr wrap="square">
            <a:spAutoFit/>
          </a:bodyPr>
          <a:lstStyle/>
          <a:p>
            <a:pPr marL="457200" lvl="0" indent="0" algn="ctr" rtl="0">
              <a:spcBef>
                <a:spcPts val="0"/>
              </a:spcBef>
              <a:spcAft>
                <a:spcPts val="0"/>
              </a:spcAft>
              <a:buClr>
                <a:schemeClr val="dk1"/>
              </a:buClr>
              <a:buSzPts val="1100"/>
              <a:buFont typeface="Arial"/>
              <a:buNone/>
            </a:pPr>
            <a:r>
              <a:rPr lang="en-US" sz="1400" dirty="0">
                <a:solidFill>
                  <a:schemeClr val="dk1"/>
                </a:solidFill>
                <a:latin typeface="Times New Roman"/>
                <a:ea typeface="Times New Roman"/>
                <a:cs typeface="Times New Roman"/>
                <a:sym typeface="Times New Roman"/>
              </a:rPr>
              <a:t>© </a:t>
            </a:r>
            <a:r>
              <a:rPr lang="en-US" sz="1400" i="1" dirty="0">
                <a:solidFill>
                  <a:schemeClr val="dk1"/>
                </a:solidFill>
                <a:latin typeface="Times New Roman"/>
                <a:ea typeface="Times New Roman"/>
                <a:cs typeface="Times New Roman"/>
                <a:sym typeface="Times New Roman"/>
              </a:rPr>
              <a:t>ALG India Law Offices LLP</a:t>
            </a:r>
            <a:r>
              <a:rPr lang="en-US" sz="1400" dirty="0">
                <a:solidFill>
                  <a:schemeClr val="dk1"/>
                </a:solidFill>
                <a:latin typeface="Times New Roman"/>
                <a:ea typeface="Times New Roman"/>
                <a:cs typeface="Times New Roman"/>
                <a:sym typeface="Times New Roman"/>
              </a:rPr>
              <a:t>, 2020.    </a:t>
            </a:r>
            <a:endParaRPr lang="en-US" sz="1400" dirty="0">
              <a:latin typeface="Century Gothic"/>
              <a:ea typeface="Century Gothic"/>
              <a:cs typeface="Century Gothic"/>
              <a:sym typeface="Century Gothic"/>
            </a:endParaRPr>
          </a:p>
        </p:txBody>
      </p:sp>
      <p:sp>
        <p:nvSpPr>
          <p:cNvPr id="9" name="TextBox 8">
            <a:extLst>
              <a:ext uri="{FF2B5EF4-FFF2-40B4-BE49-F238E27FC236}">
                <a16:creationId xmlns:a16="http://schemas.microsoft.com/office/drawing/2014/main" id="{E97F9838-CCF1-43CE-A2EF-677AF97A7EF5}"/>
              </a:ext>
            </a:extLst>
          </p:cNvPr>
          <p:cNvSpPr txBox="1"/>
          <p:nvPr/>
        </p:nvSpPr>
        <p:spPr>
          <a:xfrm>
            <a:off x="163772" y="5740112"/>
            <a:ext cx="11873553" cy="707886"/>
          </a:xfrm>
          <a:prstGeom prst="rect">
            <a:avLst/>
          </a:prstGeom>
          <a:noFill/>
        </p:spPr>
        <p:txBody>
          <a:bodyPr wrap="square">
            <a:spAutoFit/>
          </a:bodyPr>
          <a:lstStyle/>
          <a:p>
            <a:pPr marL="457200" lvl="0" indent="0" algn="ctr" rtl="0">
              <a:spcBef>
                <a:spcPts val="0"/>
              </a:spcBef>
              <a:spcAft>
                <a:spcPts val="0"/>
              </a:spcAft>
              <a:buNone/>
            </a:pPr>
            <a:r>
              <a:rPr lang="en-US" sz="1400" i="1" dirty="0">
                <a:solidFill>
                  <a:schemeClr val="dk1"/>
                </a:solidFill>
                <a:latin typeface="Times New Roman"/>
                <a:ea typeface="Times New Roman"/>
                <a:cs typeface="Times New Roman"/>
                <a:sym typeface="Times New Roman"/>
              </a:rPr>
              <a:t>Disclaimer: </a:t>
            </a:r>
            <a:r>
              <a:rPr lang="en-US" sz="1400" i="1" dirty="0">
                <a:solidFill>
                  <a:srgbClr val="000000"/>
                </a:solidFill>
                <a:latin typeface="Times New Roman"/>
                <a:ea typeface="Times New Roman"/>
                <a:cs typeface="Times New Roman"/>
                <a:sym typeface="Times New Roman"/>
              </a:rPr>
              <a:t>Views, opinions, and interpretations are solely those of the presenters, not of the firm (ALG India Law Offices LLP) nor reflective thereof.</a:t>
            </a:r>
          </a:p>
          <a:p>
            <a:pPr marL="457200" lvl="0" indent="0" algn="ctr" rtl="0">
              <a:spcBef>
                <a:spcPts val="0"/>
              </a:spcBef>
              <a:spcAft>
                <a:spcPts val="0"/>
              </a:spcAft>
              <a:buNone/>
            </a:pPr>
            <a:endParaRPr lang="en-US" sz="1200" i="1" dirty="0">
              <a:solidFill>
                <a:srgbClr val="000000"/>
              </a:solidFill>
              <a:latin typeface="Times New Roman"/>
              <a:ea typeface="Times New Roman"/>
              <a:cs typeface="Times New Roman"/>
              <a:sym typeface="Times New Roman"/>
            </a:endParaRPr>
          </a:p>
          <a:p>
            <a:pPr marL="457200" lvl="0" indent="0" rtl="0">
              <a:spcBef>
                <a:spcPts val="0"/>
              </a:spcBef>
              <a:spcAft>
                <a:spcPts val="0"/>
              </a:spcAft>
              <a:buNone/>
            </a:pPr>
            <a:r>
              <a:rPr lang="en-US" sz="1400" i="1" dirty="0">
                <a:solidFill>
                  <a:srgbClr val="000000"/>
                </a:solidFill>
                <a:latin typeface="Times New Roman"/>
                <a:ea typeface="Times New Roman"/>
                <a:cs typeface="Times New Roman"/>
                <a:sym typeface="Times New Roman"/>
              </a:rPr>
              <a:t>    This presentation hosted at: https://www.algindia.com/wp-content/uploads/2021/01/FINAL_Hardik-CLE_Presentation_v2-Copy.pdf</a:t>
            </a:r>
            <a:endParaRPr lang="en-US" sz="1400" i="1" dirty="0">
              <a:solidFill>
                <a:schemeClr val="dk1"/>
              </a:solidFill>
              <a:latin typeface="Times New Roman"/>
              <a:ea typeface="Times New Roman"/>
              <a:cs typeface="Times New Roman"/>
              <a:sym typeface="Times New Roman"/>
            </a:endParaRPr>
          </a:p>
        </p:txBody>
      </p:sp>
      <p:sp>
        <p:nvSpPr>
          <p:cNvPr id="10" name="Google Shape;66;p4">
            <a:extLst>
              <a:ext uri="{FF2B5EF4-FFF2-40B4-BE49-F238E27FC236}">
                <a16:creationId xmlns:a16="http://schemas.microsoft.com/office/drawing/2014/main" id="{E43B588C-9A63-46C7-B6BE-FE577C92256A}"/>
              </a:ext>
            </a:extLst>
          </p:cNvPr>
          <p:cNvSpPr txBox="1"/>
          <p:nvPr/>
        </p:nvSpPr>
        <p:spPr>
          <a:xfrm>
            <a:off x="-1" y="6546275"/>
            <a:ext cx="675249"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b="0" i="0" u="none" strike="noStrike" cap="none" dirty="0">
                <a:solidFill>
                  <a:schemeClr val="lt1"/>
                </a:solidFill>
                <a:latin typeface="Arial"/>
                <a:ea typeface="Arial"/>
                <a:cs typeface="Arial"/>
                <a:sym typeface="Arial"/>
              </a:rPr>
              <a:t>14/14</a:t>
            </a:r>
            <a:endParaRPr sz="1100" dirty="0"/>
          </a:p>
        </p:txBody>
      </p:sp>
    </p:spTree>
    <p:extLst>
      <p:ext uri="{BB962C8B-B14F-4D97-AF65-F5344CB8AC3E}">
        <p14:creationId xmlns:p14="http://schemas.microsoft.com/office/powerpoint/2010/main" val="99510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FCDF596-0D79-4FFC-8469-8E05F9D8BE1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2</a:t>
            </a:fld>
            <a:endParaRPr lang="en-IN" dirty="0"/>
          </a:p>
        </p:txBody>
      </p:sp>
      <p:sp>
        <p:nvSpPr>
          <p:cNvPr id="3" name="Title 2">
            <a:extLst>
              <a:ext uri="{FF2B5EF4-FFF2-40B4-BE49-F238E27FC236}">
                <a16:creationId xmlns:a16="http://schemas.microsoft.com/office/drawing/2014/main" id="{30F22BB4-783D-46A5-8349-B19A1C631C17}"/>
              </a:ext>
            </a:extLst>
          </p:cNvPr>
          <p:cNvSpPr>
            <a:spLocks noGrp="1"/>
          </p:cNvSpPr>
          <p:nvPr>
            <p:ph type="title"/>
          </p:nvPr>
        </p:nvSpPr>
        <p:spPr>
          <a:xfrm>
            <a:off x="1466495" y="627797"/>
            <a:ext cx="10024920" cy="504967"/>
          </a:xfrm>
        </p:spPr>
        <p: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Third-Party Licensing Companies under the Copyright Act, 1957</a:t>
            </a:r>
          </a:p>
        </p:txBody>
      </p:sp>
      <p:sp>
        <p:nvSpPr>
          <p:cNvPr id="4" name="Text Placeholder 3">
            <a:extLst>
              <a:ext uri="{FF2B5EF4-FFF2-40B4-BE49-F238E27FC236}">
                <a16:creationId xmlns:a16="http://schemas.microsoft.com/office/drawing/2014/main" id="{F1B3BED4-EE2D-4D83-8A42-2053FA91FC75}"/>
              </a:ext>
            </a:extLst>
          </p:cNvPr>
          <p:cNvSpPr>
            <a:spLocks noGrp="1"/>
          </p:cNvSpPr>
          <p:nvPr>
            <p:ph type="body" idx="1"/>
          </p:nvPr>
        </p:nvSpPr>
        <p:spPr>
          <a:xfrm>
            <a:off x="1466495" y="1351129"/>
            <a:ext cx="10024920" cy="4879074"/>
          </a:xfrm>
        </p:spPr>
        <p:txBody>
          <a:bodyPr/>
          <a:lstStyle/>
          <a:p>
            <a:pPr algn="just">
              <a:lnSpc>
                <a:spcPct val="150000"/>
              </a:lnSpc>
              <a:buFont typeface="Wingdings" panose="05000000000000000000" pitchFamily="2" charset="2"/>
              <a:buChar char="v"/>
            </a:pPr>
            <a:r>
              <a:rPr lang="en-GB" i="0" dirty="0">
                <a:solidFill>
                  <a:schemeClr val="tx1"/>
                </a:solidFill>
                <a:effectLst/>
                <a:latin typeface="Times New Roman" panose="02020603050405020304" pitchFamily="18" charset="0"/>
                <a:cs typeface="Times New Roman" panose="02020603050405020304" pitchFamily="18" charset="0"/>
              </a:rPr>
              <a:t>Central Question: </a:t>
            </a:r>
            <a:r>
              <a:rPr lang="en-GB" sz="1800" dirty="0">
                <a:solidFill>
                  <a:srgbClr val="000000"/>
                </a:solidFill>
                <a:effectLst/>
                <a:latin typeface="Times New Roman" panose="02020603050405020304" pitchFamily="18" charset="0"/>
                <a:ea typeface="Times New Roman" panose="02020603050405020304" pitchFamily="18" charset="0"/>
              </a:rPr>
              <a:t>Can third-party companies not registered as copyright societies grant licences and collect royalties?</a:t>
            </a:r>
            <a:endParaRPr lang="en-GB" i="0" dirty="0">
              <a:solidFill>
                <a:schemeClr val="tx1"/>
              </a:solidFill>
              <a:effectLst/>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v"/>
            </a:pPr>
            <a:r>
              <a:rPr lang="en-GB" i="0" dirty="0">
                <a:solidFill>
                  <a:schemeClr val="tx1"/>
                </a:solidFill>
                <a:effectLst/>
                <a:latin typeface="Times New Roman" panose="02020603050405020304" pitchFamily="18" charset="0"/>
                <a:cs typeface="Times New Roman" panose="02020603050405020304" pitchFamily="18" charset="0"/>
              </a:rPr>
              <a:t>Relevant Provisions under the Copyright Act, 1957</a:t>
            </a:r>
          </a:p>
          <a:p>
            <a:pPr lvl="1" algn="just">
              <a:lnSpc>
                <a:spcPct val="150000"/>
              </a:lnSpc>
              <a:buFont typeface="Wingdings" panose="05000000000000000000" pitchFamily="2" charset="2"/>
              <a:buChar char="v"/>
            </a:pPr>
            <a:r>
              <a:rPr lang="en-GB" sz="1800" i="0" dirty="0">
                <a:solidFill>
                  <a:schemeClr val="tx1"/>
                </a:solidFill>
                <a:effectLst/>
                <a:latin typeface="Times New Roman" panose="02020603050405020304" pitchFamily="18" charset="0"/>
                <a:cs typeface="Times New Roman" panose="02020603050405020304" pitchFamily="18" charset="0"/>
              </a:rPr>
              <a:t>Section 18</a:t>
            </a:r>
          </a:p>
          <a:p>
            <a:pPr lvl="1" algn="just">
              <a:lnSpc>
                <a:spcPct val="150000"/>
              </a:lnSpc>
              <a:buFont typeface="Wingdings" panose="05000000000000000000" pitchFamily="2" charset="2"/>
              <a:buChar char="v"/>
            </a:pPr>
            <a:r>
              <a:rPr lang="en-GB" sz="1800" i="0" dirty="0">
                <a:solidFill>
                  <a:schemeClr val="tx1"/>
                </a:solidFill>
                <a:effectLst/>
                <a:latin typeface="Times New Roman" panose="02020603050405020304" pitchFamily="18" charset="0"/>
                <a:cs typeface="Times New Roman" panose="02020603050405020304" pitchFamily="18" charset="0"/>
              </a:rPr>
              <a:t>Section 30</a:t>
            </a:r>
          </a:p>
          <a:p>
            <a:pPr lvl="1" algn="just">
              <a:lnSpc>
                <a:spcPct val="150000"/>
              </a:lnSpc>
              <a:buFont typeface="Wingdings" panose="05000000000000000000" pitchFamily="2" charset="2"/>
              <a:buChar char="v"/>
            </a:pPr>
            <a:r>
              <a:rPr lang="en-GB" sz="1800" dirty="0">
                <a:solidFill>
                  <a:schemeClr val="tx1"/>
                </a:solidFill>
                <a:latin typeface="Times New Roman" panose="02020603050405020304" pitchFamily="18" charset="0"/>
                <a:cs typeface="Times New Roman" panose="02020603050405020304" pitchFamily="18" charset="0"/>
              </a:rPr>
              <a:t>Section 33</a:t>
            </a:r>
            <a:endParaRPr lang="en-GB" sz="1800" i="0" dirty="0">
              <a:solidFill>
                <a:schemeClr val="tx1"/>
              </a:solidFill>
              <a:effectLst/>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v"/>
            </a:pPr>
            <a:r>
              <a:rPr lang="en-GB" sz="1800" i="0" dirty="0">
                <a:solidFill>
                  <a:schemeClr val="tx1"/>
                </a:solidFill>
                <a:effectLst/>
                <a:latin typeface="Times New Roman" panose="02020603050405020304" pitchFamily="18" charset="0"/>
                <a:cs typeface="Times New Roman" panose="02020603050405020304" pitchFamily="18" charset="0"/>
              </a:rPr>
              <a:t>Sectio</a:t>
            </a:r>
            <a:r>
              <a:rPr lang="en-GB" sz="1800" dirty="0">
                <a:solidFill>
                  <a:schemeClr val="tx1"/>
                </a:solidFill>
                <a:latin typeface="Times New Roman" panose="02020603050405020304" pitchFamily="18" charset="0"/>
                <a:cs typeface="Times New Roman" panose="02020603050405020304" pitchFamily="18" charset="0"/>
              </a:rPr>
              <a:t>n 54</a:t>
            </a:r>
          </a:p>
          <a:p>
            <a:pPr lvl="1" algn="just">
              <a:lnSpc>
                <a:spcPct val="150000"/>
              </a:lnSpc>
              <a:buFont typeface="Wingdings" panose="05000000000000000000" pitchFamily="2" charset="2"/>
              <a:buChar char="v"/>
            </a:pPr>
            <a:r>
              <a:rPr lang="en-GB" sz="1800" dirty="0">
                <a:solidFill>
                  <a:schemeClr val="tx1"/>
                </a:solidFill>
                <a:latin typeface="Times New Roman" panose="02020603050405020304" pitchFamily="18" charset="0"/>
                <a:cs typeface="Times New Roman" panose="02020603050405020304" pitchFamily="18" charset="0"/>
              </a:rPr>
              <a:t>Section 55</a:t>
            </a:r>
          </a:p>
        </p:txBody>
      </p:sp>
      <p:sp>
        <p:nvSpPr>
          <p:cNvPr id="7" name="Google Shape;66;p4">
            <a:extLst>
              <a:ext uri="{FF2B5EF4-FFF2-40B4-BE49-F238E27FC236}">
                <a16:creationId xmlns:a16="http://schemas.microsoft.com/office/drawing/2014/main" id="{79A307CC-6DFF-42E2-B140-0AF25714971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2/14</a:t>
            </a:r>
          </a:p>
        </p:txBody>
      </p:sp>
    </p:spTree>
    <p:extLst>
      <p:ext uri="{BB962C8B-B14F-4D97-AF65-F5344CB8AC3E}">
        <p14:creationId xmlns:p14="http://schemas.microsoft.com/office/powerpoint/2010/main" val="369059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BF63735-B90E-4F4D-A0B9-7A2C2D1010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3</a:t>
            </a:fld>
            <a:endParaRPr lang="en-IN" dirty="0"/>
          </a:p>
        </p:txBody>
      </p:sp>
      <p:sp>
        <p:nvSpPr>
          <p:cNvPr id="3" name="Title 2">
            <a:extLst>
              <a:ext uri="{FF2B5EF4-FFF2-40B4-BE49-F238E27FC236}">
                <a16:creationId xmlns:a16="http://schemas.microsoft.com/office/drawing/2014/main" id="{FAD24CE1-6D6E-45FB-A9F1-18E58DCF9940}"/>
              </a:ext>
            </a:extLst>
          </p:cNvPr>
          <p:cNvSpPr>
            <a:spLocks noGrp="1"/>
          </p:cNvSpPr>
          <p:nvPr>
            <p:ph type="title"/>
          </p:nvPr>
        </p:nvSpPr>
        <p:spPr>
          <a:xfrm>
            <a:off x="1433014" y="501191"/>
            <a:ext cx="9959889" cy="645221"/>
          </a:xfrm>
        </p:spPr>
        <p: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Section 33, Copyright Act, 1957</a:t>
            </a:r>
          </a:p>
        </p:txBody>
      </p:sp>
      <p:sp>
        <p:nvSpPr>
          <p:cNvPr id="4" name="Text Placeholder 3">
            <a:extLst>
              <a:ext uri="{FF2B5EF4-FFF2-40B4-BE49-F238E27FC236}">
                <a16:creationId xmlns:a16="http://schemas.microsoft.com/office/drawing/2014/main" id="{97EE97C6-10E6-4554-A6AD-07F6460D0664}"/>
              </a:ext>
            </a:extLst>
          </p:cNvPr>
          <p:cNvSpPr>
            <a:spLocks noGrp="1"/>
          </p:cNvSpPr>
          <p:nvPr>
            <p:ph type="body" idx="1"/>
          </p:nvPr>
        </p:nvSpPr>
        <p:spPr>
          <a:xfrm>
            <a:off x="1433013" y="1377706"/>
            <a:ext cx="9959889" cy="4555304"/>
          </a:xfrm>
        </p:spPr>
        <p:txBody>
          <a:bodyPr/>
          <a:lstStyle/>
          <a:p>
            <a:pPr algn="just">
              <a:lnSpc>
                <a:spcPct val="150000"/>
              </a:lnSpc>
              <a:spcBef>
                <a:spcPts val="0"/>
              </a:spcBef>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a:t>
            </a:r>
            <a:r>
              <a:rPr lang="en-IN" b="1" i="1" dirty="0">
                <a:solidFill>
                  <a:schemeClr val="tx1"/>
                </a:solidFill>
                <a:latin typeface="Times New Roman" panose="02020603050405020304" pitchFamily="18" charset="0"/>
                <a:cs typeface="Times New Roman" panose="02020603050405020304" pitchFamily="18" charset="0"/>
              </a:rPr>
              <a:t>Registration of Copyright society.</a:t>
            </a:r>
            <a:r>
              <a:rPr lang="en-IN" i="1" dirty="0">
                <a:solidFill>
                  <a:schemeClr val="tx1"/>
                </a:solidFill>
                <a:latin typeface="Times New Roman" panose="02020603050405020304" pitchFamily="18" charset="0"/>
                <a:cs typeface="Times New Roman" panose="02020603050405020304" pitchFamily="18" charset="0"/>
              </a:rPr>
              <a:t>— (1) </a:t>
            </a:r>
            <a:r>
              <a:rPr lang="en-IN" b="1" i="1" dirty="0">
                <a:solidFill>
                  <a:schemeClr val="tx1"/>
                </a:solidFill>
                <a:latin typeface="Times New Roman" panose="02020603050405020304" pitchFamily="18" charset="0"/>
                <a:cs typeface="Times New Roman" panose="02020603050405020304" pitchFamily="18" charset="0"/>
              </a:rPr>
              <a:t>No</a:t>
            </a:r>
            <a:r>
              <a:rPr lang="en-IN" i="1" dirty="0">
                <a:solidFill>
                  <a:schemeClr val="tx1"/>
                </a:solidFill>
                <a:latin typeface="Times New Roman" panose="02020603050405020304" pitchFamily="18" charset="0"/>
                <a:cs typeface="Times New Roman" panose="02020603050405020304" pitchFamily="18" charset="0"/>
              </a:rPr>
              <a:t> person or association of persons shall, after coming into force of the Copyright (Amendment) Act, 1994 (38 of 1994) commence or, carry on the </a:t>
            </a:r>
            <a:r>
              <a:rPr lang="en-IN" b="1" i="1" dirty="0">
                <a:solidFill>
                  <a:schemeClr val="tx1"/>
                </a:solidFill>
                <a:latin typeface="Times New Roman" panose="02020603050405020304" pitchFamily="18" charset="0"/>
                <a:cs typeface="Times New Roman" panose="02020603050405020304" pitchFamily="18" charset="0"/>
              </a:rPr>
              <a:t>business of issuing or granting licences in respect of any work </a:t>
            </a:r>
            <a:r>
              <a:rPr lang="en-IN" i="1" dirty="0">
                <a:solidFill>
                  <a:schemeClr val="tx1"/>
                </a:solidFill>
                <a:latin typeface="Times New Roman" panose="02020603050405020304" pitchFamily="18" charset="0"/>
                <a:cs typeface="Times New Roman" panose="02020603050405020304" pitchFamily="18" charset="0"/>
              </a:rPr>
              <a:t>in which copyright subsists or in respect of any other rights conferred by this Act except under or in accordance with the registration granted under sub-section (3):</a:t>
            </a:r>
          </a:p>
          <a:p>
            <a:pPr algn="just">
              <a:lnSpc>
                <a:spcPct val="150000"/>
              </a:lnSpc>
              <a:spcBef>
                <a:spcPts val="0"/>
              </a:spcBef>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Provided that </a:t>
            </a:r>
            <a:r>
              <a:rPr lang="en-IN" b="1" i="1" dirty="0">
                <a:solidFill>
                  <a:schemeClr val="tx1"/>
                </a:solidFill>
                <a:latin typeface="Times New Roman" panose="02020603050405020304" pitchFamily="18" charset="0"/>
                <a:cs typeface="Times New Roman" panose="02020603050405020304" pitchFamily="18" charset="0"/>
              </a:rPr>
              <a:t>an owner of copyright shall, in his individual capacity</a:t>
            </a:r>
            <a:r>
              <a:rPr lang="en-IN" i="1" dirty="0">
                <a:solidFill>
                  <a:schemeClr val="tx1"/>
                </a:solidFill>
                <a:latin typeface="Times New Roman" panose="02020603050405020304" pitchFamily="18" charset="0"/>
                <a:cs typeface="Times New Roman" panose="02020603050405020304" pitchFamily="18" charset="0"/>
              </a:rPr>
              <a:t>, continue to have the right to </a:t>
            </a:r>
            <a:r>
              <a:rPr lang="en-IN" b="1" i="1" dirty="0">
                <a:solidFill>
                  <a:schemeClr val="tx1"/>
                </a:solidFill>
                <a:latin typeface="Times New Roman" panose="02020603050405020304" pitchFamily="18" charset="0"/>
                <a:cs typeface="Times New Roman" panose="02020603050405020304" pitchFamily="18" charset="0"/>
              </a:rPr>
              <a:t>grant licences in respect of his own works consistent with his obligations as a member of the registered copyright society:</a:t>
            </a:r>
          </a:p>
          <a:p>
            <a:pPr algn="just">
              <a:lnSpc>
                <a:spcPct val="150000"/>
              </a:lnSpc>
              <a:spcBef>
                <a:spcPts val="0"/>
              </a:spcBef>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Provided further that the </a:t>
            </a:r>
            <a:r>
              <a:rPr lang="en-IN" b="1" i="1" dirty="0">
                <a:solidFill>
                  <a:schemeClr val="tx1"/>
                </a:solidFill>
                <a:latin typeface="Times New Roman" panose="02020603050405020304" pitchFamily="18" charset="0"/>
                <a:cs typeface="Times New Roman" panose="02020603050405020304" pitchFamily="18" charset="0"/>
              </a:rPr>
              <a:t>business of issuing or granting licence in respect of literary, dramatic, musical and artistic works incorporated in a cinematograph films or sound recordings shall be carried out only through a copyright society duly registered under this Act…”</a:t>
            </a:r>
            <a:endParaRPr lang="en-IN" i="1" dirty="0">
              <a:solidFill>
                <a:schemeClr val="tx1"/>
              </a:solidFill>
              <a:latin typeface="Times New Roman" panose="02020603050405020304" pitchFamily="18" charset="0"/>
              <a:cs typeface="Times New Roman" panose="02020603050405020304" pitchFamily="18" charset="0"/>
            </a:endParaRPr>
          </a:p>
        </p:txBody>
      </p:sp>
      <p:sp>
        <p:nvSpPr>
          <p:cNvPr id="7" name="Google Shape;66;p4">
            <a:extLst>
              <a:ext uri="{FF2B5EF4-FFF2-40B4-BE49-F238E27FC236}">
                <a16:creationId xmlns:a16="http://schemas.microsoft.com/office/drawing/2014/main" id="{461B130B-E38A-4B39-A18D-78E60008677C}"/>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3/14</a:t>
            </a:r>
            <a:endParaRPr dirty="0"/>
          </a:p>
        </p:txBody>
      </p:sp>
    </p:spTree>
    <p:extLst>
      <p:ext uri="{BB962C8B-B14F-4D97-AF65-F5344CB8AC3E}">
        <p14:creationId xmlns:p14="http://schemas.microsoft.com/office/powerpoint/2010/main" val="397457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BF63735-B90E-4F4D-A0B9-7A2C2D1010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4</a:t>
            </a:fld>
            <a:endParaRPr lang="en-IN" dirty="0"/>
          </a:p>
        </p:txBody>
      </p:sp>
      <p:sp>
        <p:nvSpPr>
          <p:cNvPr id="3" name="Title 2">
            <a:extLst>
              <a:ext uri="{FF2B5EF4-FFF2-40B4-BE49-F238E27FC236}">
                <a16:creationId xmlns:a16="http://schemas.microsoft.com/office/drawing/2014/main" id="{FAD24CE1-6D6E-45FB-A9F1-18E58DCF9940}"/>
              </a:ext>
            </a:extLst>
          </p:cNvPr>
          <p:cNvSpPr>
            <a:spLocks noGrp="1"/>
          </p:cNvSpPr>
          <p:nvPr>
            <p:ph type="title"/>
          </p:nvPr>
        </p:nvSpPr>
        <p:spPr>
          <a:xfrm>
            <a:off x="1433014" y="501191"/>
            <a:ext cx="10058401" cy="658869"/>
          </a:xfrm>
        </p:spPr>
        <p: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Section 30, Copyright Act, 1957</a:t>
            </a:r>
          </a:p>
        </p:txBody>
      </p:sp>
      <p:sp>
        <p:nvSpPr>
          <p:cNvPr id="4" name="Text Placeholder 3">
            <a:extLst>
              <a:ext uri="{FF2B5EF4-FFF2-40B4-BE49-F238E27FC236}">
                <a16:creationId xmlns:a16="http://schemas.microsoft.com/office/drawing/2014/main" id="{97EE97C6-10E6-4554-A6AD-07F6460D0664}"/>
              </a:ext>
            </a:extLst>
          </p:cNvPr>
          <p:cNvSpPr>
            <a:spLocks noGrp="1"/>
          </p:cNvSpPr>
          <p:nvPr>
            <p:ph type="body" idx="1"/>
          </p:nvPr>
        </p:nvSpPr>
        <p:spPr>
          <a:xfrm>
            <a:off x="1433014" y="1351128"/>
            <a:ext cx="9959889" cy="5005681"/>
          </a:xfrm>
        </p:spPr>
        <p:txBody>
          <a:bodyPr/>
          <a:lstStyle/>
          <a:p>
            <a:pPr algn="just">
              <a:lnSpc>
                <a:spcPct val="150000"/>
              </a:lnSpc>
              <a:spcBef>
                <a:spcPts val="0"/>
              </a:spcBef>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a:t>
            </a:r>
            <a:r>
              <a:rPr lang="en-IN" b="1" i="1" dirty="0">
                <a:solidFill>
                  <a:schemeClr val="tx1"/>
                </a:solidFill>
                <a:latin typeface="Times New Roman" panose="02020603050405020304" pitchFamily="18" charset="0"/>
                <a:cs typeface="Times New Roman" panose="02020603050405020304" pitchFamily="18" charset="0"/>
              </a:rPr>
              <a:t>Licences by owners of copyright.</a:t>
            </a:r>
            <a:r>
              <a:rPr lang="en-IN" i="1" dirty="0">
                <a:solidFill>
                  <a:schemeClr val="tx1"/>
                </a:solidFill>
                <a:latin typeface="Times New Roman" panose="02020603050405020304" pitchFamily="18" charset="0"/>
                <a:cs typeface="Times New Roman" panose="02020603050405020304" pitchFamily="18" charset="0"/>
              </a:rPr>
              <a:t>— The </a:t>
            </a:r>
            <a:r>
              <a:rPr lang="en-IN" b="1" i="1" dirty="0">
                <a:solidFill>
                  <a:schemeClr val="tx1"/>
                </a:solidFill>
                <a:latin typeface="Times New Roman" panose="02020603050405020304" pitchFamily="18" charset="0"/>
                <a:cs typeface="Times New Roman" panose="02020603050405020304" pitchFamily="18" charset="0"/>
              </a:rPr>
              <a:t>owner</a:t>
            </a:r>
            <a:r>
              <a:rPr lang="en-IN" i="1" dirty="0">
                <a:solidFill>
                  <a:schemeClr val="tx1"/>
                </a:solidFill>
                <a:latin typeface="Times New Roman" panose="02020603050405020304" pitchFamily="18" charset="0"/>
                <a:cs typeface="Times New Roman" panose="02020603050405020304" pitchFamily="18" charset="0"/>
              </a:rPr>
              <a:t> of the copyright in any existing work or the prospective owner of the copyright in any future work </a:t>
            </a:r>
            <a:r>
              <a:rPr lang="en-IN" b="1" i="1" dirty="0">
                <a:solidFill>
                  <a:schemeClr val="tx1"/>
                </a:solidFill>
                <a:latin typeface="Times New Roman" panose="02020603050405020304" pitchFamily="18" charset="0"/>
                <a:cs typeface="Times New Roman" panose="02020603050405020304" pitchFamily="18" charset="0"/>
              </a:rPr>
              <a:t>may grant any interest in the right by licence in writing </a:t>
            </a:r>
            <a:r>
              <a:rPr lang="en-IN" i="1" dirty="0">
                <a:solidFill>
                  <a:schemeClr val="tx1"/>
                </a:solidFill>
                <a:latin typeface="Times New Roman" panose="02020603050405020304" pitchFamily="18" charset="0"/>
                <a:cs typeface="Times New Roman" panose="02020603050405020304" pitchFamily="18" charset="0"/>
              </a:rPr>
              <a:t>by him or by his</a:t>
            </a:r>
            <a:r>
              <a:rPr lang="en-IN" b="1" i="1" dirty="0">
                <a:solidFill>
                  <a:schemeClr val="tx1"/>
                </a:solidFill>
                <a:latin typeface="Times New Roman" panose="02020603050405020304" pitchFamily="18" charset="0"/>
                <a:cs typeface="Times New Roman" panose="02020603050405020304" pitchFamily="18" charset="0"/>
              </a:rPr>
              <a:t> duly authorised agent</a:t>
            </a:r>
            <a:r>
              <a:rPr lang="en-IN" i="1" dirty="0">
                <a:solidFill>
                  <a:schemeClr val="tx1"/>
                </a:solidFill>
                <a:latin typeface="Times New Roman" panose="02020603050405020304" pitchFamily="18" charset="0"/>
                <a:cs typeface="Times New Roman" panose="02020603050405020304" pitchFamily="18" charset="0"/>
              </a:rPr>
              <a:t>:</a:t>
            </a:r>
          </a:p>
          <a:p>
            <a:pPr algn="just">
              <a:lnSpc>
                <a:spcPct val="150000"/>
              </a:lnSpc>
              <a:spcBef>
                <a:spcPts val="0"/>
              </a:spcBef>
              <a:buFont typeface="Wingdings" panose="05000000000000000000" pitchFamily="2" charset="2"/>
              <a:buChar char="v"/>
            </a:pPr>
            <a:endParaRPr lang="en-IN" i="1"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n-IN" sz="1800" i="1" dirty="0">
                <a:solidFill>
                  <a:schemeClr val="tx1"/>
                </a:solidFill>
                <a:latin typeface="Times New Roman" panose="02020603050405020304" pitchFamily="18" charset="0"/>
                <a:cs typeface="Times New Roman" panose="02020603050405020304" pitchFamily="18" charset="0"/>
              </a:rPr>
              <a:t>Provided that in the case of a licence relating to copyright in any future work, the licence shall take effect only when the work comes into existence</a:t>
            </a:r>
            <a:r>
              <a:rPr lang="en-IN" i="1" dirty="0">
                <a:solidFill>
                  <a:schemeClr val="tx1"/>
                </a:solidFill>
                <a:latin typeface="Times New Roman" panose="02020603050405020304" pitchFamily="18" charset="0"/>
                <a:cs typeface="Times New Roman" panose="02020603050405020304" pitchFamily="18" charset="0"/>
              </a:rPr>
              <a:t>.</a:t>
            </a:r>
          </a:p>
          <a:p>
            <a:pPr algn="just">
              <a:lnSpc>
                <a:spcPct val="150000"/>
              </a:lnSpc>
              <a:spcBef>
                <a:spcPts val="0"/>
              </a:spcBef>
              <a:buFont typeface="Wingdings" panose="05000000000000000000" pitchFamily="2" charset="2"/>
              <a:buChar char="v"/>
            </a:pPr>
            <a:endParaRPr lang="en-IN" i="1" dirty="0">
              <a:solidFill>
                <a:schemeClr val="tx1"/>
              </a:solidFill>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v"/>
            </a:pPr>
            <a:r>
              <a:rPr lang="en-IN" sz="1800" i="1" dirty="0">
                <a:solidFill>
                  <a:schemeClr val="tx1"/>
                </a:solidFill>
                <a:latin typeface="Times New Roman" panose="02020603050405020304" pitchFamily="18" charset="0"/>
                <a:cs typeface="Times New Roman" panose="02020603050405020304" pitchFamily="18" charset="0"/>
              </a:rPr>
              <a:t>Explanation.— Where a person to whom a licence relating to copyright in any future work is granted under this section dies before the work comes into existence, his legal representatives shall, in the absence of any provision to the contrary in the licence, be entitled to the benefit of the licence.”</a:t>
            </a:r>
            <a:endParaRPr lang="en-US" sz="1800" i="1" dirty="0">
              <a:solidFill>
                <a:schemeClr val="tx1"/>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v"/>
            </a:pPr>
            <a:endParaRPr lang="en-US" dirty="0">
              <a:solidFill>
                <a:schemeClr val="tx1"/>
              </a:solidFill>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v"/>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7" name="Google Shape;66;p4">
            <a:extLst>
              <a:ext uri="{FF2B5EF4-FFF2-40B4-BE49-F238E27FC236}">
                <a16:creationId xmlns:a16="http://schemas.microsoft.com/office/drawing/2014/main" id="{461B130B-E38A-4B39-A18D-78E60008677C}"/>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4/14</a:t>
            </a:r>
            <a:endParaRPr dirty="0"/>
          </a:p>
        </p:txBody>
      </p:sp>
    </p:spTree>
    <p:extLst>
      <p:ext uri="{BB962C8B-B14F-4D97-AF65-F5344CB8AC3E}">
        <p14:creationId xmlns:p14="http://schemas.microsoft.com/office/powerpoint/2010/main" val="289229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A890FD-029E-4672-8E8F-26E7CE9B492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5</a:t>
            </a:fld>
            <a:endParaRPr lang="en-IN" dirty="0"/>
          </a:p>
        </p:txBody>
      </p:sp>
      <p:sp>
        <p:nvSpPr>
          <p:cNvPr id="3" name="Title 2">
            <a:extLst>
              <a:ext uri="{FF2B5EF4-FFF2-40B4-BE49-F238E27FC236}">
                <a16:creationId xmlns:a16="http://schemas.microsoft.com/office/drawing/2014/main" id="{5634C032-104C-4604-B571-5AC6B20D2C22}"/>
              </a:ext>
            </a:extLst>
          </p:cNvPr>
          <p:cNvSpPr>
            <a:spLocks noGrp="1"/>
          </p:cNvSpPr>
          <p:nvPr>
            <p:ph type="title"/>
          </p:nvPr>
        </p:nvSpPr>
        <p:spPr>
          <a:xfrm>
            <a:off x="1419365" y="586854"/>
            <a:ext cx="10081323" cy="617561"/>
          </a:xfrm>
        </p:spPr>
        <p: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Section 18, Copyright Act, 1957</a:t>
            </a:r>
          </a:p>
        </p:txBody>
      </p:sp>
      <p:sp>
        <p:nvSpPr>
          <p:cNvPr id="4" name="Text Placeholder 3">
            <a:extLst>
              <a:ext uri="{FF2B5EF4-FFF2-40B4-BE49-F238E27FC236}">
                <a16:creationId xmlns:a16="http://schemas.microsoft.com/office/drawing/2014/main" id="{8B307B8F-4953-46C5-8CE2-FBB2CEFA7D1D}"/>
              </a:ext>
            </a:extLst>
          </p:cNvPr>
          <p:cNvSpPr>
            <a:spLocks noGrp="1"/>
          </p:cNvSpPr>
          <p:nvPr>
            <p:ph type="body" idx="1"/>
          </p:nvPr>
        </p:nvSpPr>
        <p:spPr>
          <a:xfrm>
            <a:off x="1419364" y="1364775"/>
            <a:ext cx="10081323" cy="4906371"/>
          </a:xfrm>
        </p:spPr>
        <p:txBody>
          <a:bodyPr/>
          <a:lstStyle/>
          <a:p>
            <a:pPr algn="just">
              <a:lnSpc>
                <a:spcPct val="150000"/>
              </a:lnSpc>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a:t>
            </a:r>
            <a:r>
              <a:rPr lang="en-IN" b="1" i="1" dirty="0">
                <a:solidFill>
                  <a:schemeClr val="tx1"/>
                </a:solidFill>
                <a:latin typeface="Times New Roman" panose="02020603050405020304" pitchFamily="18" charset="0"/>
                <a:cs typeface="Times New Roman" panose="02020603050405020304" pitchFamily="18" charset="0"/>
              </a:rPr>
              <a:t>Assignment of copyright.</a:t>
            </a:r>
            <a:r>
              <a:rPr lang="en-IN" i="1" dirty="0">
                <a:solidFill>
                  <a:schemeClr val="tx1"/>
                </a:solidFill>
                <a:latin typeface="Times New Roman" panose="02020603050405020304" pitchFamily="18" charset="0"/>
                <a:cs typeface="Times New Roman" panose="02020603050405020304" pitchFamily="18" charset="0"/>
              </a:rPr>
              <a:t>— </a:t>
            </a:r>
          </a:p>
          <a:p>
            <a:pPr marL="571500" lvl="1" indent="0" algn="just">
              <a:lnSpc>
                <a:spcPct val="150000"/>
              </a:lnSpc>
              <a:buNone/>
            </a:pPr>
            <a:r>
              <a:rPr lang="en-IN" sz="1800" i="1" dirty="0">
                <a:solidFill>
                  <a:schemeClr val="tx1"/>
                </a:solidFill>
                <a:latin typeface="Times New Roman" panose="02020603050405020304" pitchFamily="18" charset="0"/>
                <a:cs typeface="Times New Roman" panose="02020603050405020304" pitchFamily="18" charset="0"/>
              </a:rPr>
              <a:t>(1) The owner of the copyright in an existing work or the prospective owner of the copyright in a future work </a:t>
            </a:r>
            <a:r>
              <a:rPr lang="en-IN" sz="1800" b="1" i="1" dirty="0">
                <a:solidFill>
                  <a:schemeClr val="tx1"/>
                </a:solidFill>
                <a:latin typeface="Times New Roman" panose="02020603050405020304" pitchFamily="18" charset="0"/>
                <a:cs typeface="Times New Roman" panose="02020603050405020304" pitchFamily="18" charset="0"/>
              </a:rPr>
              <a:t>may assign to any person the copyright either wholly or partially and either generally or subject to limitations and either for the whole term of the copyright or any part thereof</a:t>
            </a:r>
            <a:r>
              <a:rPr lang="en-IN" sz="1800" i="1" dirty="0">
                <a:solidFill>
                  <a:schemeClr val="tx1"/>
                </a:solidFill>
                <a:latin typeface="Times New Roman" panose="02020603050405020304" pitchFamily="18" charset="0"/>
                <a:cs typeface="Times New Roman" panose="02020603050405020304" pitchFamily="18" charset="0"/>
              </a:rPr>
              <a:t>…</a:t>
            </a:r>
          </a:p>
          <a:p>
            <a:pPr marL="571500" lvl="1" indent="0" algn="just">
              <a:lnSpc>
                <a:spcPct val="150000"/>
              </a:lnSpc>
              <a:buNone/>
            </a:pPr>
            <a:endParaRPr lang="en-IN" sz="1800" i="1" dirty="0">
              <a:solidFill>
                <a:schemeClr val="tx1"/>
              </a:solidFill>
              <a:latin typeface="Times New Roman" panose="02020603050405020304" pitchFamily="18" charset="0"/>
              <a:cs typeface="Times New Roman" panose="02020603050405020304" pitchFamily="18" charset="0"/>
            </a:endParaRPr>
          </a:p>
          <a:p>
            <a:pPr marL="571500" lvl="1" indent="0" algn="just">
              <a:lnSpc>
                <a:spcPct val="150000"/>
              </a:lnSpc>
              <a:buNone/>
            </a:pPr>
            <a:r>
              <a:rPr lang="en-IN" sz="1800" i="1" dirty="0">
                <a:solidFill>
                  <a:schemeClr val="tx1"/>
                </a:solidFill>
                <a:latin typeface="Times New Roman" panose="02020603050405020304" pitchFamily="18" charset="0"/>
                <a:cs typeface="Times New Roman" panose="02020603050405020304" pitchFamily="18" charset="0"/>
              </a:rPr>
              <a:t>(2) Where the assignee of a copyright becomes entitled to any right comprised in the copyright, the assignee as respects the rights so assigned, and the assignor as respects the rights not assigned, shall be </a:t>
            </a:r>
            <a:r>
              <a:rPr lang="en-IN" sz="1800" b="1" i="1" dirty="0">
                <a:solidFill>
                  <a:schemeClr val="tx1"/>
                </a:solidFill>
                <a:latin typeface="Times New Roman" panose="02020603050405020304" pitchFamily="18" charset="0"/>
                <a:cs typeface="Times New Roman" panose="02020603050405020304" pitchFamily="18" charset="0"/>
              </a:rPr>
              <a:t>treated for the purposes of this Act as the owner of copyright</a:t>
            </a:r>
            <a:r>
              <a:rPr lang="en-IN" sz="1800" i="1" dirty="0">
                <a:solidFill>
                  <a:schemeClr val="tx1"/>
                </a:solidFill>
                <a:latin typeface="Times New Roman" panose="02020603050405020304" pitchFamily="18" charset="0"/>
                <a:cs typeface="Times New Roman" panose="02020603050405020304" pitchFamily="18" charset="0"/>
              </a:rPr>
              <a:t> and the provisions of this Act shall have effect accordingly….”</a:t>
            </a:r>
            <a:endParaRPr lang="en-US" sz="1800" i="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5" name="Google Shape;66;p4">
            <a:extLst>
              <a:ext uri="{FF2B5EF4-FFF2-40B4-BE49-F238E27FC236}">
                <a16:creationId xmlns:a16="http://schemas.microsoft.com/office/drawing/2014/main" id="{5AB8F0A1-6C2D-4D53-A49B-E4334F8C92F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5/14</a:t>
            </a:r>
            <a:endParaRPr dirty="0"/>
          </a:p>
        </p:txBody>
      </p:sp>
    </p:spTree>
    <p:extLst>
      <p:ext uri="{BB962C8B-B14F-4D97-AF65-F5344CB8AC3E}">
        <p14:creationId xmlns:p14="http://schemas.microsoft.com/office/powerpoint/2010/main" val="907955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6</a:t>
            </a:fld>
            <a:endParaRPr lang="en-IN" dirty="0"/>
          </a:p>
        </p:txBody>
      </p:sp>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491176" y="580030"/>
            <a:ext cx="10000239" cy="876811"/>
          </a:xfrm>
        </p:spPr>
        <p:txBody>
          <a:bodyPr/>
          <a:lstStyle/>
          <a:p>
            <a:pPr algn="ctr"/>
            <a:r>
              <a:rPr lang="en-IN" sz="2500" b="1" dirty="0">
                <a:solidFill>
                  <a:schemeClr val="tx1"/>
                </a:solidFill>
                <a:latin typeface="Times New Roman" panose="02020603050405020304" pitchFamily="18" charset="0"/>
                <a:cs typeface="Times New Roman" panose="02020603050405020304" pitchFamily="18" charset="0"/>
              </a:rPr>
              <a:t>Leopold Café Stores v. </a:t>
            </a:r>
            <a:r>
              <a:rPr lang="en-IN" sz="2500" b="1" dirty="0" err="1">
                <a:solidFill>
                  <a:schemeClr val="tx1"/>
                </a:solidFill>
                <a:latin typeface="Times New Roman" panose="02020603050405020304" pitchFamily="18" charset="0"/>
                <a:cs typeface="Times New Roman" panose="02020603050405020304" pitchFamily="18" charset="0"/>
              </a:rPr>
              <a:t>Novex</a:t>
            </a:r>
            <a:r>
              <a:rPr lang="en-IN" sz="2500" b="1" dirty="0">
                <a:solidFill>
                  <a:schemeClr val="tx1"/>
                </a:solidFill>
                <a:latin typeface="Times New Roman" panose="02020603050405020304" pitchFamily="18" charset="0"/>
                <a:cs typeface="Times New Roman" panose="02020603050405020304" pitchFamily="18" charset="0"/>
              </a:rPr>
              <a:t> Communications </a:t>
            </a:r>
            <a:r>
              <a:rPr lang="en-IN" sz="2500" b="1" dirty="0" err="1">
                <a:solidFill>
                  <a:schemeClr val="tx1"/>
                </a:solidFill>
                <a:latin typeface="Times New Roman" panose="02020603050405020304" pitchFamily="18" charset="0"/>
                <a:cs typeface="Times New Roman" panose="02020603050405020304" pitchFamily="18" charset="0"/>
              </a:rPr>
              <a:t>Pvt.</a:t>
            </a:r>
            <a:r>
              <a:rPr lang="en-IN" sz="2500" b="1" dirty="0">
                <a:solidFill>
                  <a:schemeClr val="tx1"/>
                </a:solidFill>
                <a:latin typeface="Times New Roman" panose="02020603050405020304" pitchFamily="18" charset="0"/>
                <a:cs typeface="Times New Roman" panose="02020603050405020304" pitchFamily="18" charset="0"/>
              </a:rPr>
              <a:t> Ltd. </a:t>
            </a:r>
            <a:br>
              <a:rPr lang="en-IN" sz="2500" b="1" dirty="0">
                <a:solidFill>
                  <a:schemeClr val="tx1"/>
                </a:solidFill>
                <a:latin typeface="Times New Roman" panose="02020603050405020304" pitchFamily="18" charset="0"/>
                <a:cs typeface="Times New Roman" panose="02020603050405020304" pitchFamily="18" charset="0"/>
              </a:rPr>
            </a:br>
            <a:r>
              <a:rPr lang="en-IN" sz="2500" b="1" dirty="0">
                <a:solidFill>
                  <a:schemeClr val="tx1"/>
                </a:solidFill>
                <a:latin typeface="Times New Roman" panose="02020603050405020304" pitchFamily="18" charset="0"/>
                <a:cs typeface="Times New Roman" panose="02020603050405020304" pitchFamily="18" charset="0"/>
              </a:rPr>
              <a:t>[</a:t>
            </a:r>
            <a:r>
              <a:rPr lang="en-IN" sz="2500" b="1" dirty="0">
                <a:solidFill>
                  <a:srgbClr val="000000"/>
                </a:solidFill>
                <a:effectLst/>
                <a:latin typeface="Times New Roman" panose="02020603050405020304" pitchFamily="18" charset="0"/>
                <a:ea typeface="Times New Roman" panose="02020603050405020304" pitchFamily="18" charset="0"/>
              </a:rPr>
              <a:t>2014 (59) PTC 505 (Bom)</a:t>
            </a:r>
            <a:r>
              <a:rPr lang="en-IN" sz="2500" b="1" dirty="0">
                <a:solidFill>
                  <a:schemeClr val="tx1"/>
                </a:solidFill>
                <a:latin typeface="Times New Roman" panose="02020603050405020304" pitchFamily="18" charset="0"/>
                <a:cs typeface="Times New Roman" panose="02020603050405020304" pitchFamily="18" charset="0"/>
              </a:rPr>
              <a:t>]</a:t>
            </a: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91176" y="1456841"/>
            <a:ext cx="10000239" cy="4821129"/>
          </a:xfrm>
        </p:spPr>
        <p:txBody>
          <a:bodyPr/>
          <a:lstStyle/>
          <a:p>
            <a:pPr marL="285750" indent="-285750" algn="just">
              <a:lnSpc>
                <a:spcPct val="150000"/>
              </a:lnSpc>
              <a:spcBef>
                <a:spcPts val="0"/>
              </a:spcBef>
              <a:buFont typeface="Wingdings" panose="05000000000000000000" pitchFamily="2" charset="2"/>
              <a:buChar char="v"/>
            </a:pPr>
            <a:r>
              <a:rPr lang="en-GB" dirty="0">
                <a:solidFill>
                  <a:schemeClr val="tx1"/>
                </a:solidFill>
                <a:latin typeface="Times New Roman" panose="02020603050405020304" pitchFamily="18" charset="0"/>
                <a:cs typeface="Times New Roman" panose="02020603050405020304" pitchFamily="18" charset="0"/>
              </a:rPr>
              <a:t>Question- </a:t>
            </a:r>
            <a:r>
              <a:rPr lang="en-IN" dirty="0">
                <a:solidFill>
                  <a:schemeClr val="tx1"/>
                </a:solidFill>
                <a:latin typeface="Times New Roman" panose="02020603050405020304" pitchFamily="18" charset="0"/>
                <a:cs typeface="Times New Roman" panose="02020603050405020304" pitchFamily="18" charset="0"/>
              </a:rPr>
              <a:t>Whether the defendant is entitled to grant licenses without registration as a copyright society? </a:t>
            </a:r>
          </a:p>
          <a:p>
            <a:pPr marL="285750" indent="-285750" algn="just">
              <a:lnSpc>
                <a:spcPct val="150000"/>
              </a:lnSpc>
              <a:spcBef>
                <a:spcPts val="0"/>
              </a:spcBef>
              <a:buFont typeface="Wingdings" panose="05000000000000000000" pitchFamily="2" charset="2"/>
              <a:buChar char="v"/>
            </a:pPr>
            <a:r>
              <a:rPr lang="en-GB" dirty="0">
                <a:solidFill>
                  <a:schemeClr val="tx1"/>
                </a:solidFill>
                <a:latin typeface="Times New Roman" panose="02020603050405020304" pitchFamily="18" charset="0"/>
                <a:cs typeface="Times New Roman" panose="02020603050405020304" pitchFamily="18" charset="0"/>
              </a:rPr>
              <a:t>Held-</a:t>
            </a:r>
          </a:p>
          <a:p>
            <a:pPr marL="742950" lvl="1" indent="-285750" algn="just">
              <a:lnSpc>
                <a:spcPct val="150000"/>
              </a:lnSpc>
              <a:spcBef>
                <a:spcPts val="0"/>
              </a:spcBef>
              <a:buFont typeface="Arial" panose="020B0604020202020204" pitchFamily="34" charset="0"/>
              <a:buChar char="•"/>
            </a:pPr>
            <a:r>
              <a:rPr lang="en-GB" sz="1800" dirty="0">
                <a:solidFill>
                  <a:schemeClr val="tx1"/>
                </a:solidFill>
                <a:latin typeface="Times New Roman" panose="02020603050405020304" pitchFamily="18" charset="0"/>
                <a:cs typeface="Times New Roman" panose="02020603050405020304" pitchFamily="18" charset="0"/>
              </a:rPr>
              <a:t>“…</a:t>
            </a:r>
            <a:r>
              <a:rPr lang="en-IN" sz="1800" i="1" dirty="0">
                <a:solidFill>
                  <a:schemeClr val="tx1"/>
                </a:solidFill>
                <a:latin typeface="Times New Roman" panose="02020603050405020304" pitchFamily="18" charset="0"/>
                <a:cs typeface="Times New Roman" panose="02020603050405020304" pitchFamily="18" charset="0"/>
              </a:rPr>
              <a:t>If </a:t>
            </a:r>
            <a:r>
              <a:rPr lang="en-IN" sz="1800" i="1" dirty="0" err="1">
                <a:solidFill>
                  <a:schemeClr val="tx1"/>
                </a:solidFill>
                <a:latin typeface="Times New Roman" panose="02020603050405020304" pitchFamily="18" charset="0"/>
                <a:cs typeface="Times New Roman" panose="02020603050405020304" pitchFamily="18" charset="0"/>
              </a:rPr>
              <a:t>Novex</a:t>
            </a:r>
            <a:r>
              <a:rPr lang="en-IN" sz="1800" i="1" dirty="0">
                <a:solidFill>
                  <a:schemeClr val="tx1"/>
                </a:solidFill>
                <a:latin typeface="Times New Roman" panose="02020603050405020304" pitchFamily="18" charset="0"/>
                <a:cs typeface="Times New Roman" panose="02020603050405020304" pitchFamily="18" charset="0"/>
              </a:rPr>
              <a:t> is carrying on business and issuing licenses in this manner, then, in my view, it is doing so </a:t>
            </a:r>
            <a:r>
              <a:rPr lang="en-IN" sz="1800" b="1" i="1" dirty="0">
                <a:solidFill>
                  <a:schemeClr val="tx1"/>
                </a:solidFill>
                <a:latin typeface="Times New Roman" panose="02020603050405020304" pitchFamily="18" charset="0"/>
                <a:cs typeface="Times New Roman" panose="02020603050405020304" pitchFamily="18" charset="0"/>
              </a:rPr>
              <a:t>directly in contravention of the prohibition in Section 33. I do not believe that </a:t>
            </a:r>
            <a:r>
              <a:rPr lang="en-IN" sz="1800" b="1" i="1" dirty="0" err="1">
                <a:solidFill>
                  <a:schemeClr val="tx1"/>
                </a:solidFill>
                <a:latin typeface="Times New Roman" panose="02020603050405020304" pitchFamily="18" charset="0"/>
                <a:cs typeface="Times New Roman" panose="02020603050405020304" pitchFamily="18" charset="0"/>
              </a:rPr>
              <a:t>Novex</a:t>
            </a:r>
            <a:r>
              <a:rPr lang="en-IN" sz="1800" b="1" i="1" dirty="0">
                <a:solidFill>
                  <a:schemeClr val="tx1"/>
                </a:solidFill>
                <a:latin typeface="Times New Roman" panose="02020603050405020304" pitchFamily="18" charset="0"/>
                <a:cs typeface="Times New Roman" panose="02020603050405020304" pitchFamily="18" charset="0"/>
              </a:rPr>
              <a:t> is entitled to continue to "carry on the business of issuing or granting licenses" in this manner.</a:t>
            </a:r>
            <a:r>
              <a:rPr lang="en-IN" sz="1800" i="1" dirty="0">
                <a:solidFill>
                  <a:schemeClr val="tx1"/>
                </a:solidFill>
                <a:latin typeface="Times New Roman" panose="02020603050405020304" pitchFamily="18" charset="0"/>
                <a:cs typeface="Times New Roman" panose="02020603050405020304" pitchFamily="18" charset="0"/>
              </a:rPr>
              <a:t> There is no doubt that this is precisely what </a:t>
            </a:r>
            <a:r>
              <a:rPr lang="en-IN" sz="1800" i="1" dirty="0" err="1">
                <a:solidFill>
                  <a:schemeClr val="tx1"/>
                </a:solidFill>
                <a:latin typeface="Times New Roman" panose="02020603050405020304" pitchFamily="18" charset="0"/>
                <a:cs typeface="Times New Roman" panose="02020603050405020304" pitchFamily="18" charset="0"/>
              </a:rPr>
              <a:t>Novex</a:t>
            </a:r>
            <a:r>
              <a:rPr lang="en-IN" sz="1800" i="1" dirty="0">
                <a:solidFill>
                  <a:schemeClr val="tx1"/>
                </a:solidFill>
                <a:latin typeface="Times New Roman" panose="02020603050405020304" pitchFamily="18" charset="0"/>
                <a:cs typeface="Times New Roman" panose="02020603050405020304" pitchFamily="18" charset="0"/>
              </a:rPr>
              <a:t> is doing.” (Para 11)</a:t>
            </a:r>
          </a:p>
          <a:p>
            <a:pPr marL="742950" lvl="1" indent="-285750" algn="just">
              <a:lnSpc>
                <a:spcPct val="150000"/>
              </a:lnSpc>
              <a:spcBef>
                <a:spcPts val="0"/>
              </a:spcBef>
              <a:buFont typeface="Arial" panose="020B0604020202020204" pitchFamily="34" charset="0"/>
              <a:buChar char="•"/>
            </a:pPr>
            <a:r>
              <a:rPr lang="en-IN" sz="1800" i="1" dirty="0">
                <a:solidFill>
                  <a:schemeClr val="tx1"/>
                </a:solidFill>
                <a:latin typeface="Times New Roman" panose="02020603050405020304" pitchFamily="18" charset="0"/>
                <a:cs typeface="Times New Roman" panose="02020603050405020304" pitchFamily="18" charset="0"/>
              </a:rPr>
              <a:t>“…Whatever may be the impression of the parties, ultimately it is the documented agreement between them that will speak for itself.” (Para 12)</a:t>
            </a:r>
          </a:p>
          <a:p>
            <a:pPr marL="742950" lvl="1" indent="-285750" algn="just">
              <a:lnSpc>
                <a:spcPct val="150000"/>
              </a:lnSpc>
              <a:spcBef>
                <a:spcPts val="0"/>
              </a:spcBef>
              <a:buFont typeface="Arial" panose="020B0604020202020204" pitchFamily="34" charset="0"/>
              <a:buChar char="•"/>
            </a:pPr>
            <a:r>
              <a:rPr lang="en-IN" sz="1800" dirty="0">
                <a:solidFill>
                  <a:schemeClr val="tx1"/>
                </a:solidFill>
                <a:latin typeface="Times New Roman" panose="02020603050405020304" pitchFamily="18" charset="0"/>
                <a:cs typeface="Times New Roman" panose="02020603050405020304" pitchFamily="18" charset="0"/>
              </a:rPr>
              <a:t>“…</a:t>
            </a:r>
            <a:r>
              <a:rPr lang="en-IN" sz="1800" i="1" dirty="0">
                <a:solidFill>
                  <a:schemeClr val="tx1"/>
                </a:solidFill>
                <a:latin typeface="Times New Roman" panose="02020603050405020304" pitchFamily="18" charset="0"/>
                <a:cs typeface="Times New Roman" panose="02020603050405020304" pitchFamily="18" charset="0"/>
              </a:rPr>
              <a:t>It is not, I believe, the mere "carrying on of business" that is interdicted by Section 33...”</a:t>
            </a:r>
          </a:p>
          <a:p>
            <a:pPr marL="285750" marR="0" lvl="0" indent="-285750" algn="just">
              <a:lnSpc>
                <a:spcPct val="150000"/>
              </a:lnSpc>
              <a:spcBef>
                <a:spcPts val="0"/>
              </a:spcBef>
              <a:spcAft>
                <a:spcPts val="0"/>
              </a:spcAft>
              <a:buFont typeface="Wingdings" panose="05000000000000000000" pitchFamily="2" charset="2"/>
              <a:buChar char="v"/>
            </a:pPr>
            <a:endParaRPr lang="en-GB" sz="2000" dirty="0">
              <a:solidFill>
                <a:schemeClr val="tx1"/>
              </a:solidFill>
              <a:latin typeface="Times New Roman" panose="02020603050405020304" pitchFamily="18" charset="0"/>
              <a:cs typeface="Times New Roman" panose="02020603050405020304" pitchFamily="18" charset="0"/>
            </a:endParaRPr>
          </a:p>
          <a:p>
            <a:pPr marL="0" marR="0" lvl="0" indent="0" algn="just">
              <a:lnSpc>
                <a:spcPct val="115000"/>
              </a:lnSpc>
              <a:spcBef>
                <a:spcPts val="0"/>
              </a:spcBef>
              <a:spcAft>
                <a:spcPts val="0"/>
              </a:spcAft>
              <a:buNone/>
            </a:pPr>
            <a:endParaRPr lang="en-US" sz="2000"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6/14</a:t>
            </a:r>
          </a:p>
        </p:txBody>
      </p:sp>
    </p:spTree>
    <p:extLst>
      <p:ext uri="{BB962C8B-B14F-4D97-AF65-F5344CB8AC3E}">
        <p14:creationId xmlns:p14="http://schemas.microsoft.com/office/powerpoint/2010/main" val="893204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0899F5-9004-4FB8-B629-049A61E354D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7</a:t>
            </a:fld>
            <a:endParaRPr lang="en-IN" dirty="0"/>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91176" y="1348353"/>
            <a:ext cx="10000239" cy="4959456"/>
          </a:xfrm>
        </p:spPr>
        <p:txBody>
          <a:bodyPr/>
          <a:lstStyle/>
          <a:p>
            <a:pPr marL="285750" indent="-285750" algn="just">
              <a:lnSpc>
                <a:spcPct val="150000"/>
              </a:lnSpc>
              <a:spcBef>
                <a:spcPts val="0"/>
              </a:spcBef>
              <a:buFont typeface="Arial" panose="020B0604020202020204" pitchFamily="34" charset="0"/>
              <a:buChar char="•"/>
            </a:pPr>
            <a:r>
              <a:rPr lang="en-IN" sz="1600" b="1" i="1" dirty="0">
                <a:solidFill>
                  <a:schemeClr val="tx1"/>
                </a:solidFill>
                <a:latin typeface="Times New Roman" panose="02020603050405020304" pitchFamily="18" charset="0"/>
                <a:cs typeface="Times New Roman" panose="02020603050405020304" pitchFamily="18" charset="0"/>
              </a:rPr>
              <a:t>“…It is the carrying on of the business of issuing or granting licenses in its own name, but in which others hold copyright</a:t>
            </a:r>
            <a:r>
              <a:rPr lang="en-IN" sz="1600" i="1" dirty="0">
                <a:solidFill>
                  <a:schemeClr val="tx1"/>
                </a:solidFill>
                <a:latin typeface="Times New Roman" panose="02020603050405020304" pitchFamily="18" charset="0"/>
                <a:cs typeface="Times New Roman" panose="02020603050405020304" pitchFamily="18" charset="0"/>
              </a:rPr>
              <a:t>. </a:t>
            </a:r>
            <a:r>
              <a:rPr lang="en-IN" sz="1600" b="1" i="1" dirty="0">
                <a:solidFill>
                  <a:schemeClr val="tx1"/>
                </a:solidFill>
                <a:latin typeface="Times New Roman" panose="02020603050405020304" pitchFamily="18" charset="0"/>
                <a:cs typeface="Times New Roman" panose="02020603050405020304" pitchFamily="18" charset="0"/>
              </a:rPr>
              <a:t>Every agent also "carries on business", but that is the business of agency, with the agent functioning as such, i.e., clearly indicating that it is acting on behalf of another, one who holds the copyright. This is the only manner in which both Section 33 and Section 30 can be harmonized.</a:t>
            </a:r>
            <a:r>
              <a:rPr lang="en-IN" sz="1600" i="1" dirty="0">
                <a:solidFill>
                  <a:schemeClr val="tx1"/>
                </a:solidFill>
                <a:latin typeface="Times New Roman" panose="02020603050405020304" pitchFamily="18" charset="0"/>
                <a:cs typeface="Times New Roman" panose="02020603050405020304" pitchFamily="18" charset="0"/>
              </a:rPr>
              <a:t>” (Para 13)</a:t>
            </a:r>
          </a:p>
          <a:p>
            <a:pPr marL="285750" indent="-285750" algn="just">
              <a:lnSpc>
                <a:spcPct val="150000"/>
              </a:lnSpc>
              <a:spcBef>
                <a:spcPts val="0"/>
              </a:spcBef>
              <a:buFont typeface="Arial" panose="020B0604020202020204" pitchFamily="34" charset="0"/>
              <a:buChar char="•"/>
            </a:pPr>
            <a:r>
              <a:rPr lang="en-IN" sz="1600" i="1" dirty="0">
                <a:solidFill>
                  <a:schemeClr val="tx1"/>
                </a:solidFill>
                <a:latin typeface="Times New Roman" panose="02020603050405020304" pitchFamily="18" charset="0"/>
                <a:cs typeface="Times New Roman" panose="02020603050405020304" pitchFamily="18" charset="0"/>
              </a:rPr>
              <a:t>“…What Section 33 forbids is an engagement in the "business of issuing and granting" licenses in works in which copyright subsists. </a:t>
            </a:r>
            <a:r>
              <a:rPr lang="en-IN" sz="1600" b="1" i="1" dirty="0">
                <a:solidFill>
                  <a:schemeClr val="tx1"/>
                </a:solidFill>
                <a:latin typeface="Times New Roman" panose="02020603050405020304" pitchFamily="18" charset="0"/>
                <a:cs typeface="Times New Roman" panose="02020603050405020304" pitchFamily="18" charset="0"/>
              </a:rPr>
              <a:t>This cannot mean that a copyright owner cannot appoint an agent to grant any interest on behalf of the copyright owner. That is something that Section 30 in terms permits. The express permission in Section 30 cannot be occluded by an extension of the express prohibition in Section 33. </a:t>
            </a:r>
            <a:r>
              <a:rPr lang="en-IN" sz="1600" i="1" dirty="0">
                <a:solidFill>
                  <a:schemeClr val="tx1"/>
                </a:solidFill>
                <a:latin typeface="Times New Roman" panose="02020603050405020304" pitchFamily="18" charset="0"/>
                <a:cs typeface="Times New Roman" panose="02020603050405020304" pitchFamily="18" charset="0"/>
              </a:rPr>
              <a:t>All that the </a:t>
            </a:r>
            <a:r>
              <a:rPr lang="en-IN" sz="1600" b="1" i="1" dirty="0">
                <a:solidFill>
                  <a:schemeClr val="tx1"/>
                </a:solidFill>
                <a:latin typeface="Times New Roman" panose="02020603050405020304" pitchFamily="18" charset="0"/>
                <a:cs typeface="Times New Roman" panose="02020603050405020304" pitchFamily="18" charset="0"/>
              </a:rPr>
              <a:t>two sections, read together, require is that the factum of agency must be disclosed </a:t>
            </a:r>
            <a:r>
              <a:rPr lang="en-IN" sz="1600" i="1" dirty="0">
                <a:solidFill>
                  <a:schemeClr val="tx1"/>
                </a:solidFill>
                <a:latin typeface="Times New Roman" panose="02020603050405020304" pitchFamily="18" charset="0"/>
                <a:cs typeface="Times New Roman" panose="02020603050405020304" pitchFamily="18" charset="0"/>
              </a:rPr>
              <a:t>so that the licensee knows that it has a valid license from the copyright owner; i.e., that it is made known by the agent that it is acting on behalf of the holder of copyright in the works in question, even though the licensee may throughout deal only with the agent and never directly with its principal. </a:t>
            </a:r>
            <a:r>
              <a:rPr lang="en-IN" sz="1600" b="1" i="1" dirty="0">
                <a:solidFill>
                  <a:schemeClr val="tx1"/>
                </a:solidFill>
                <a:latin typeface="Times New Roman" panose="02020603050405020304" pitchFamily="18" charset="0"/>
                <a:cs typeface="Times New Roman" panose="02020603050405020304" pitchFamily="18" charset="0"/>
              </a:rPr>
              <a:t>The minute the principal is undisclosed and the license is issued and granted in the agent's own name, the prohibition in Section 33 comes into play</a:t>
            </a:r>
            <a:r>
              <a:rPr lang="en-IN" sz="1600" b="1" dirty="0">
                <a:solidFill>
                  <a:schemeClr val="tx1"/>
                </a:solidFill>
                <a:latin typeface="Times New Roman" panose="02020603050405020304" pitchFamily="18" charset="0"/>
                <a:cs typeface="Times New Roman" panose="02020603050405020304" pitchFamily="18" charset="0"/>
              </a:rPr>
              <a:t>.</a:t>
            </a:r>
            <a:r>
              <a:rPr lang="en-IN" sz="1600" dirty="0">
                <a:solidFill>
                  <a:schemeClr val="tx1"/>
                </a:solidFill>
                <a:latin typeface="Times New Roman" panose="02020603050405020304" pitchFamily="18" charset="0"/>
                <a:cs typeface="Times New Roman" panose="02020603050405020304" pitchFamily="18" charset="0"/>
              </a:rPr>
              <a:t>”</a:t>
            </a:r>
            <a:r>
              <a:rPr lang="en-IN" sz="1600" b="1" dirty="0">
                <a:solidFill>
                  <a:schemeClr val="tx1"/>
                </a:solidFill>
                <a:latin typeface="Times New Roman" panose="02020603050405020304" pitchFamily="18" charset="0"/>
                <a:cs typeface="Times New Roman" panose="02020603050405020304" pitchFamily="18" charset="0"/>
              </a:rPr>
              <a:t> </a:t>
            </a:r>
            <a:r>
              <a:rPr lang="en-IN" sz="1600" i="1" dirty="0">
                <a:solidFill>
                  <a:schemeClr val="tx1"/>
                </a:solidFill>
                <a:latin typeface="Times New Roman" panose="02020603050405020304" pitchFamily="18" charset="0"/>
                <a:cs typeface="Times New Roman" panose="02020603050405020304" pitchFamily="18" charset="0"/>
              </a:rPr>
              <a:t>(Para 14)</a:t>
            </a:r>
          </a:p>
          <a:p>
            <a:pPr marL="285750" indent="-285750" algn="just">
              <a:lnSpc>
                <a:spcPct val="150000"/>
              </a:lnSpc>
              <a:spcBef>
                <a:spcPts val="0"/>
              </a:spcBef>
              <a:buFont typeface="Wingdings" panose="05000000000000000000" pitchFamily="2" charset="2"/>
              <a:buChar char="v"/>
            </a:pPr>
            <a:endParaRPr lang="en-IN" sz="1600" b="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sz="1600" b="1"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US" sz="1600" dirty="0">
              <a:solidFill>
                <a:schemeClr val="tx1"/>
              </a:solidFill>
              <a:latin typeface="Times New Roman" panose="02020603050405020304" pitchFamily="18" charset="0"/>
              <a:cs typeface="Times New Roman" panose="02020603050405020304" pitchFamily="18" charset="0"/>
            </a:endParaRPr>
          </a:p>
          <a:p>
            <a:endParaRPr lang="en-US" sz="1500"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dirty="0">
                <a:solidFill>
                  <a:schemeClr val="lt1"/>
                </a:solidFill>
              </a:rPr>
              <a:t>7/</a:t>
            </a:r>
            <a:r>
              <a:rPr lang="en-IN" sz="1200" b="0" i="0" u="none" strike="noStrike" cap="none" dirty="0">
                <a:solidFill>
                  <a:schemeClr val="lt1"/>
                </a:solidFill>
                <a:latin typeface="Arial"/>
                <a:ea typeface="Arial"/>
                <a:cs typeface="Arial"/>
                <a:sym typeface="Arial"/>
              </a:rPr>
              <a:t>14</a:t>
            </a:r>
            <a:endParaRPr dirty="0"/>
          </a:p>
        </p:txBody>
      </p:sp>
      <p:sp>
        <p:nvSpPr>
          <p:cNvPr id="8" name="Title 2">
            <a:extLst>
              <a:ext uri="{FF2B5EF4-FFF2-40B4-BE49-F238E27FC236}">
                <a16:creationId xmlns:a16="http://schemas.microsoft.com/office/drawing/2014/main" id="{831DA658-47E1-4802-A650-7FE9CBB0A6E7}"/>
              </a:ext>
            </a:extLst>
          </p:cNvPr>
          <p:cNvSpPr>
            <a:spLocks noGrp="1"/>
          </p:cNvSpPr>
          <p:nvPr>
            <p:ph type="title"/>
          </p:nvPr>
        </p:nvSpPr>
        <p:spPr>
          <a:xfrm>
            <a:off x="1491176" y="672662"/>
            <a:ext cx="10000239" cy="675691"/>
          </a:xfrm>
        </p:spPr>
        <p:txBody>
          <a:bodyPr/>
          <a:lstStyle/>
          <a:p>
            <a:pPr algn="ctr"/>
            <a:r>
              <a:rPr lang="en-IN" sz="2500" b="1" dirty="0">
                <a:solidFill>
                  <a:schemeClr val="tx1"/>
                </a:solidFill>
                <a:latin typeface="Times New Roman" panose="02020603050405020304" pitchFamily="18" charset="0"/>
                <a:cs typeface="Times New Roman" panose="02020603050405020304" pitchFamily="18" charset="0"/>
              </a:rPr>
              <a:t>Leopold Café Stores v. </a:t>
            </a:r>
            <a:r>
              <a:rPr lang="en-IN" sz="2500" b="1" dirty="0" err="1">
                <a:solidFill>
                  <a:schemeClr val="tx1"/>
                </a:solidFill>
                <a:latin typeface="Times New Roman" panose="02020603050405020304" pitchFamily="18" charset="0"/>
                <a:cs typeface="Times New Roman" panose="02020603050405020304" pitchFamily="18" charset="0"/>
              </a:rPr>
              <a:t>Novex</a:t>
            </a:r>
            <a:r>
              <a:rPr lang="en-IN" sz="2500" b="1" dirty="0">
                <a:solidFill>
                  <a:schemeClr val="tx1"/>
                </a:solidFill>
                <a:latin typeface="Times New Roman" panose="02020603050405020304" pitchFamily="18" charset="0"/>
                <a:cs typeface="Times New Roman" panose="02020603050405020304" pitchFamily="18" charset="0"/>
              </a:rPr>
              <a:t> Communications </a:t>
            </a:r>
            <a:r>
              <a:rPr lang="en-IN" sz="2500" b="1" dirty="0" err="1">
                <a:solidFill>
                  <a:schemeClr val="tx1"/>
                </a:solidFill>
                <a:latin typeface="Times New Roman" panose="02020603050405020304" pitchFamily="18" charset="0"/>
                <a:cs typeface="Times New Roman" panose="02020603050405020304" pitchFamily="18" charset="0"/>
              </a:rPr>
              <a:t>Pvt.</a:t>
            </a:r>
            <a:r>
              <a:rPr lang="en-IN" sz="2500" b="1" dirty="0">
                <a:solidFill>
                  <a:schemeClr val="tx1"/>
                </a:solidFill>
                <a:latin typeface="Times New Roman" panose="02020603050405020304" pitchFamily="18" charset="0"/>
                <a:cs typeface="Times New Roman" panose="02020603050405020304" pitchFamily="18" charset="0"/>
              </a:rPr>
              <a:t> Ltd. (Contd.)</a:t>
            </a:r>
          </a:p>
        </p:txBody>
      </p:sp>
    </p:spTree>
    <p:extLst>
      <p:ext uri="{BB962C8B-B14F-4D97-AF65-F5344CB8AC3E}">
        <p14:creationId xmlns:p14="http://schemas.microsoft.com/office/powerpoint/2010/main" val="282397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BF63735-B90E-4F4D-A0B9-7A2C2D10103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8</a:t>
            </a:fld>
            <a:endParaRPr lang="en-IN" dirty="0"/>
          </a:p>
        </p:txBody>
      </p:sp>
      <p:sp>
        <p:nvSpPr>
          <p:cNvPr id="3" name="Title 2">
            <a:extLst>
              <a:ext uri="{FF2B5EF4-FFF2-40B4-BE49-F238E27FC236}">
                <a16:creationId xmlns:a16="http://schemas.microsoft.com/office/drawing/2014/main" id="{FAD24CE1-6D6E-45FB-A9F1-18E58DCF9940}"/>
              </a:ext>
            </a:extLst>
          </p:cNvPr>
          <p:cNvSpPr>
            <a:spLocks noGrp="1"/>
          </p:cNvSpPr>
          <p:nvPr>
            <p:ph type="title"/>
          </p:nvPr>
        </p:nvSpPr>
        <p:spPr>
          <a:xfrm>
            <a:off x="1433014" y="573438"/>
            <a:ext cx="9959889" cy="805912"/>
          </a:xfrm>
        </p:spPr>
        <p:txBody>
          <a:bodyPr/>
          <a:lstStyle/>
          <a:p>
            <a:pPr algn="ctr"/>
            <a:r>
              <a:rPr lang="en-US" sz="2500" b="1" dirty="0">
                <a:solidFill>
                  <a:schemeClr val="tx1"/>
                </a:solidFill>
                <a:latin typeface="Times New Roman" panose="02020603050405020304" pitchFamily="18" charset="0"/>
                <a:cs typeface="Times New Roman" panose="02020603050405020304" pitchFamily="18" charset="0"/>
              </a:rPr>
              <a:t>Section 54, Copyright Act, 1957</a:t>
            </a:r>
          </a:p>
        </p:txBody>
      </p:sp>
      <p:sp>
        <p:nvSpPr>
          <p:cNvPr id="4" name="Text Placeholder 3">
            <a:extLst>
              <a:ext uri="{FF2B5EF4-FFF2-40B4-BE49-F238E27FC236}">
                <a16:creationId xmlns:a16="http://schemas.microsoft.com/office/drawing/2014/main" id="{97EE97C6-10E6-4554-A6AD-07F6460D0664}"/>
              </a:ext>
            </a:extLst>
          </p:cNvPr>
          <p:cNvSpPr>
            <a:spLocks noGrp="1"/>
          </p:cNvSpPr>
          <p:nvPr>
            <p:ph type="body" idx="1"/>
          </p:nvPr>
        </p:nvSpPr>
        <p:spPr>
          <a:xfrm>
            <a:off x="1433014" y="1379349"/>
            <a:ext cx="9959889" cy="4673434"/>
          </a:xfrm>
        </p:spPr>
        <p:txBody>
          <a:bodyPr/>
          <a:lstStyle/>
          <a:p>
            <a:pPr algn="just">
              <a:lnSpc>
                <a:spcPct val="150000"/>
              </a:lnSpc>
              <a:spcBef>
                <a:spcPts val="0"/>
              </a:spcBef>
              <a:buFont typeface="Wingdings" panose="05000000000000000000" pitchFamily="2" charset="2"/>
              <a:buChar char="v"/>
            </a:pPr>
            <a:r>
              <a:rPr lang="en-IN" i="1" dirty="0">
                <a:solidFill>
                  <a:schemeClr val="tx1"/>
                </a:solidFill>
                <a:latin typeface="Times New Roman" panose="02020603050405020304" pitchFamily="18" charset="0"/>
                <a:cs typeface="Times New Roman" panose="02020603050405020304" pitchFamily="18" charset="0"/>
              </a:rPr>
              <a:t>“</a:t>
            </a:r>
            <a:r>
              <a:rPr lang="en-IN" b="1" i="1" dirty="0">
                <a:solidFill>
                  <a:schemeClr val="tx1"/>
                </a:solidFill>
                <a:latin typeface="Times New Roman" panose="02020603050405020304" pitchFamily="18" charset="0"/>
                <a:cs typeface="Times New Roman" panose="02020603050405020304" pitchFamily="18" charset="0"/>
              </a:rPr>
              <a:t>Definition.</a:t>
            </a:r>
            <a:r>
              <a:rPr lang="en-IN" i="1" dirty="0">
                <a:solidFill>
                  <a:schemeClr val="tx1"/>
                </a:solidFill>
                <a:latin typeface="Times New Roman" panose="02020603050405020304" pitchFamily="18" charset="0"/>
                <a:cs typeface="Times New Roman" panose="02020603050405020304" pitchFamily="18" charset="0"/>
              </a:rPr>
              <a:t>— For the purposes of this Chapter, unless the context otherwise requires, the expression “</a:t>
            </a:r>
            <a:r>
              <a:rPr lang="en-IN" b="1" i="1" dirty="0">
                <a:solidFill>
                  <a:schemeClr val="tx1"/>
                </a:solidFill>
                <a:latin typeface="Times New Roman" panose="02020603050405020304" pitchFamily="18" charset="0"/>
                <a:cs typeface="Times New Roman" panose="02020603050405020304" pitchFamily="18" charset="0"/>
              </a:rPr>
              <a:t>owner of copyright” shall include</a:t>
            </a:r>
            <a:r>
              <a:rPr lang="en-IN" i="1" dirty="0">
                <a:solidFill>
                  <a:schemeClr val="tx1"/>
                </a:solidFill>
                <a:latin typeface="Times New Roman" panose="02020603050405020304" pitchFamily="18" charset="0"/>
                <a:cs typeface="Times New Roman" panose="02020603050405020304" pitchFamily="18" charset="0"/>
              </a:rPr>
              <a:t>—</a:t>
            </a:r>
          </a:p>
          <a:p>
            <a:pPr marL="571500" lvl="1" indent="0" algn="just">
              <a:lnSpc>
                <a:spcPct val="150000"/>
              </a:lnSpc>
              <a:spcBef>
                <a:spcPts val="0"/>
              </a:spcBef>
              <a:buNone/>
            </a:pPr>
            <a:r>
              <a:rPr lang="en-IN" sz="1800" i="1" dirty="0">
                <a:solidFill>
                  <a:schemeClr val="tx1"/>
                </a:solidFill>
                <a:latin typeface="Times New Roman" panose="02020603050405020304" pitchFamily="18" charset="0"/>
                <a:cs typeface="Times New Roman" panose="02020603050405020304" pitchFamily="18" charset="0"/>
              </a:rPr>
              <a:t>(a) </a:t>
            </a:r>
            <a:r>
              <a:rPr lang="en-IN" sz="1800" b="1" i="1" dirty="0">
                <a:solidFill>
                  <a:schemeClr val="tx1"/>
                </a:solidFill>
                <a:latin typeface="Times New Roman" panose="02020603050405020304" pitchFamily="18" charset="0"/>
                <a:cs typeface="Times New Roman" panose="02020603050405020304" pitchFamily="18" charset="0"/>
              </a:rPr>
              <a:t>an exclusive licensee;</a:t>
            </a:r>
          </a:p>
          <a:p>
            <a:pPr marL="571500" lvl="1" indent="0" algn="just">
              <a:lnSpc>
                <a:spcPct val="150000"/>
              </a:lnSpc>
              <a:spcBef>
                <a:spcPts val="0"/>
              </a:spcBef>
              <a:buNone/>
            </a:pPr>
            <a:r>
              <a:rPr lang="en-IN" sz="1800" i="1" dirty="0">
                <a:solidFill>
                  <a:schemeClr val="tx1"/>
                </a:solidFill>
                <a:latin typeface="Times New Roman" panose="02020603050405020304" pitchFamily="18" charset="0"/>
                <a:cs typeface="Times New Roman" panose="02020603050405020304" pitchFamily="18" charset="0"/>
              </a:rPr>
              <a:t>(b) in the case of an anonymous or pseudonymous literary, dramatic, musical or artistic work, the publisher of the work, until the identity of the author or, in the case of an anonymous work of joint authorship, or a work of joint authorship published under names all of which are pseudonyms, the identity of any of the authors, is disclosed publicly by the author and the publisher or is otherwise established to the satisfaction of the Appellate Board by that author or his legal representatives.</a:t>
            </a:r>
            <a:endParaRPr lang="en-US" sz="1800" i="1" dirty="0">
              <a:solidFill>
                <a:schemeClr val="tx1"/>
              </a:solidFill>
              <a:latin typeface="Times New Roman" panose="02020603050405020304" pitchFamily="18" charset="0"/>
              <a:cs typeface="Times New Roman" panose="02020603050405020304" pitchFamily="18" charset="0"/>
            </a:endParaRPr>
          </a:p>
          <a:p>
            <a:pPr lvl="1" algn="just">
              <a:spcBef>
                <a:spcPts val="0"/>
              </a:spcBef>
              <a:buFont typeface="Wingdings" panose="05000000000000000000" pitchFamily="2" charset="2"/>
              <a:buChar char="v"/>
            </a:pP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7" name="Google Shape;66;p4">
            <a:extLst>
              <a:ext uri="{FF2B5EF4-FFF2-40B4-BE49-F238E27FC236}">
                <a16:creationId xmlns:a16="http://schemas.microsoft.com/office/drawing/2014/main" id="{461B130B-E38A-4B39-A18D-78E60008677C}"/>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200" b="0" i="0" u="none" strike="noStrike" cap="none" dirty="0">
                <a:solidFill>
                  <a:schemeClr val="lt1"/>
                </a:solidFill>
                <a:latin typeface="Arial"/>
                <a:ea typeface="Arial"/>
                <a:cs typeface="Arial"/>
                <a:sym typeface="Arial"/>
              </a:rPr>
              <a:t>8/14</a:t>
            </a:r>
            <a:endParaRPr dirty="0"/>
          </a:p>
        </p:txBody>
      </p:sp>
    </p:spTree>
    <p:extLst>
      <p:ext uri="{BB962C8B-B14F-4D97-AF65-F5344CB8AC3E}">
        <p14:creationId xmlns:p14="http://schemas.microsoft.com/office/powerpoint/2010/main" val="2684366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AE42B9-DBAA-43BE-B610-72A507571381}"/>
              </a:ext>
            </a:extLst>
          </p:cNvPr>
          <p:cNvSpPr>
            <a:spLocks noGrp="1"/>
          </p:cNvSpPr>
          <p:nvPr>
            <p:ph type="title"/>
          </p:nvPr>
        </p:nvSpPr>
        <p:spPr>
          <a:xfrm>
            <a:off x="1589650" y="573205"/>
            <a:ext cx="10000239" cy="1016443"/>
          </a:xfrm>
        </p:spPr>
        <p:txBody>
          <a:bodyPr/>
          <a:lstStyle/>
          <a:p>
            <a:pPr algn="ctr"/>
            <a:r>
              <a:rPr lang="en-IN" sz="2500" b="1" dirty="0">
                <a:solidFill>
                  <a:schemeClr val="tx1"/>
                </a:solidFill>
                <a:latin typeface="Times New Roman" panose="02020603050405020304" pitchFamily="18" charset="0"/>
                <a:cs typeface="Times New Roman" panose="02020603050405020304" pitchFamily="18" charset="0"/>
              </a:rPr>
              <a:t>M/S Event and Entertainment Management Association (EEMA) v. Union of India and </a:t>
            </a:r>
            <a:r>
              <a:rPr lang="en-IN" sz="2500" b="1" dirty="0" err="1">
                <a:solidFill>
                  <a:schemeClr val="tx1"/>
                </a:solidFill>
                <a:latin typeface="Times New Roman" panose="02020603050405020304" pitchFamily="18" charset="0"/>
                <a:cs typeface="Times New Roman" panose="02020603050405020304" pitchFamily="18" charset="0"/>
              </a:rPr>
              <a:t>Ors</a:t>
            </a:r>
            <a:r>
              <a:rPr lang="en-IN" sz="2500" b="1" dirty="0">
                <a:solidFill>
                  <a:schemeClr val="tx1"/>
                </a:solidFill>
                <a:latin typeface="Times New Roman" panose="02020603050405020304" pitchFamily="18" charset="0"/>
                <a:cs typeface="Times New Roman" panose="02020603050405020304" pitchFamily="18" charset="0"/>
              </a:rPr>
              <a:t>. [W.P.(C) 12076/2016]</a:t>
            </a:r>
          </a:p>
        </p:txBody>
      </p:sp>
      <p:sp>
        <p:nvSpPr>
          <p:cNvPr id="4" name="Text Placeholder 3">
            <a:extLst>
              <a:ext uri="{FF2B5EF4-FFF2-40B4-BE49-F238E27FC236}">
                <a16:creationId xmlns:a16="http://schemas.microsoft.com/office/drawing/2014/main" id="{9A4BE8DD-499F-4670-833F-CBA972C256F2}"/>
              </a:ext>
            </a:extLst>
          </p:cNvPr>
          <p:cNvSpPr>
            <a:spLocks noGrp="1"/>
          </p:cNvSpPr>
          <p:nvPr>
            <p:ph type="body" idx="1"/>
          </p:nvPr>
        </p:nvSpPr>
        <p:spPr>
          <a:xfrm>
            <a:off x="1425844" y="1617784"/>
            <a:ext cx="10000239" cy="4463238"/>
          </a:xfrm>
        </p:spPr>
        <p:txBody>
          <a:bodyPr/>
          <a:lstStyle/>
          <a:p>
            <a:pPr algn="l">
              <a:lnSpc>
                <a:spcPct val="150000"/>
              </a:lnSpc>
              <a:spcBef>
                <a:spcPts val="0"/>
              </a:spcBef>
              <a:buFont typeface="Wingdings" panose="05000000000000000000" pitchFamily="2" charset="2"/>
              <a:buChar char="v"/>
            </a:pPr>
            <a:r>
              <a:rPr lang="en-IN" dirty="0">
                <a:solidFill>
                  <a:schemeClr val="tx1"/>
                </a:solidFill>
                <a:latin typeface="Times New Roman" panose="02020603050405020304" pitchFamily="18" charset="0"/>
                <a:cs typeface="Times New Roman" panose="02020603050405020304" pitchFamily="18" charset="0"/>
              </a:rPr>
              <a:t>Question- If </a:t>
            </a:r>
            <a:r>
              <a:rPr lang="en-US" i="0" u="none" strike="noStrike" baseline="0" dirty="0">
                <a:solidFill>
                  <a:srgbClr val="000000"/>
                </a:solidFill>
                <a:latin typeface="Times New Roman" panose="02020603050405020304" pitchFamily="18" charset="0"/>
              </a:rPr>
              <a:t>granting of licenses by PPL, IPRS and </a:t>
            </a:r>
            <a:r>
              <a:rPr lang="en-US" i="0" u="none" strike="noStrike" baseline="0" dirty="0" err="1">
                <a:solidFill>
                  <a:srgbClr val="000000"/>
                </a:solidFill>
                <a:latin typeface="Times New Roman" panose="02020603050405020304" pitchFamily="18" charset="0"/>
              </a:rPr>
              <a:t>Novex</a:t>
            </a:r>
            <a:r>
              <a:rPr lang="en-US" i="0" u="none" strike="noStrike" baseline="0" dirty="0">
                <a:solidFill>
                  <a:srgbClr val="000000"/>
                </a:solidFill>
                <a:latin typeface="Times New Roman" panose="02020603050405020304" pitchFamily="18" charset="0"/>
              </a:rPr>
              <a:t> falls foul of Section 33(1) the Act?</a:t>
            </a:r>
          </a:p>
          <a:p>
            <a:pPr algn="l">
              <a:lnSpc>
                <a:spcPct val="150000"/>
              </a:lnSpc>
              <a:spcBef>
                <a:spcPts val="0"/>
              </a:spcBef>
              <a:buFont typeface="Arial" panose="020B0604020202020204" pitchFamily="34" charset="0"/>
              <a:buChar char="•"/>
            </a:pPr>
            <a:r>
              <a:rPr lang="en-IN" b="1" dirty="0">
                <a:solidFill>
                  <a:schemeClr val="tx1"/>
                </a:solidFill>
                <a:latin typeface="Times New Roman" panose="02020603050405020304" pitchFamily="18" charset="0"/>
                <a:cs typeface="Times New Roman" panose="02020603050405020304" pitchFamily="18" charset="0"/>
              </a:rPr>
              <a:t>December 29, 2016 (Interim order): </a:t>
            </a:r>
            <a:r>
              <a:rPr lang="en-IN" dirty="0">
                <a:solidFill>
                  <a:schemeClr val="tx1"/>
                </a:solidFill>
                <a:latin typeface="Times New Roman" panose="02020603050405020304" pitchFamily="18" charset="0"/>
                <a:cs typeface="Times New Roman" panose="02020603050405020304" pitchFamily="18" charset="0"/>
              </a:rPr>
              <a:t>The court granted interim order in favour of PPL, IPRS and </a:t>
            </a:r>
            <a:r>
              <a:rPr lang="en-IN" dirty="0" err="1">
                <a:solidFill>
                  <a:schemeClr val="tx1"/>
                </a:solidFill>
                <a:latin typeface="Times New Roman" panose="02020603050405020304" pitchFamily="18" charset="0"/>
                <a:cs typeface="Times New Roman" panose="02020603050405020304" pitchFamily="18" charset="0"/>
              </a:rPr>
              <a:t>Novex</a:t>
            </a:r>
            <a:r>
              <a:rPr lang="en-IN" dirty="0">
                <a:solidFill>
                  <a:schemeClr val="tx1"/>
                </a:solidFill>
                <a:latin typeface="Times New Roman" panose="02020603050405020304" pitchFamily="18" charset="0"/>
                <a:cs typeface="Times New Roman" panose="02020603050405020304" pitchFamily="18" charset="0"/>
              </a:rPr>
              <a:t> and observed that  </a:t>
            </a:r>
            <a:r>
              <a:rPr lang="en-IN" b="1" i="1" dirty="0">
                <a:solidFill>
                  <a:schemeClr val="tx1"/>
                </a:solidFill>
                <a:latin typeface="Times New Roman" panose="02020603050405020304" pitchFamily="18" charset="0"/>
                <a:cs typeface="Times New Roman" panose="02020603050405020304" pitchFamily="18" charset="0"/>
              </a:rPr>
              <a:t>“</a:t>
            </a:r>
            <a:r>
              <a:rPr lang="en-IN" i="1" dirty="0">
                <a:solidFill>
                  <a:schemeClr val="tx1"/>
                </a:solidFill>
                <a:latin typeface="Times New Roman" panose="02020603050405020304" pitchFamily="18" charset="0"/>
                <a:cs typeface="Times New Roman" panose="02020603050405020304" pitchFamily="18" charset="0"/>
              </a:rPr>
              <a:t>…</a:t>
            </a:r>
            <a:r>
              <a:rPr lang="en-IN" b="1" i="1" dirty="0">
                <a:solidFill>
                  <a:schemeClr val="tx1"/>
                </a:solidFill>
                <a:latin typeface="Times New Roman" panose="02020603050405020304" pitchFamily="18" charset="0"/>
                <a:cs typeface="Times New Roman" panose="02020603050405020304" pitchFamily="18" charset="0"/>
              </a:rPr>
              <a:t>The respondents claim to be the assignee/agents of the copyrighted works under section 18 and 30 of the Act, hence as an interim measure it is agreed </a:t>
            </a:r>
            <a:r>
              <a:rPr lang="en-IN" i="1" dirty="0">
                <a:solidFill>
                  <a:schemeClr val="tx1"/>
                </a:solidFill>
                <a:latin typeface="Times New Roman" panose="02020603050405020304" pitchFamily="18" charset="0"/>
                <a:cs typeface="Times New Roman" panose="02020603050405020304" pitchFamily="18" charset="0"/>
              </a:rPr>
              <a:t>between the parties…”</a:t>
            </a:r>
          </a:p>
          <a:p>
            <a:pPr algn="l">
              <a:lnSpc>
                <a:spcPct val="150000"/>
              </a:lnSpc>
              <a:spcBef>
                <a:spcPts val="0"/>
              </a:spcBef>
              <a:buFont typeface="Arial" panose="020B0604020202020204" pitchFamily="34" charset="0"/>
              <a:buChar char="•"/>
            </a:pPr>
            <a:r>
              <a:rPr lang="en-IN" b="1" dirty="0">
                <a:solidFill>
                  <a:schemeClr val="tx1"/>
                </a:solidFill>
                <a:latin typeface="Times New Roman" panose="02020603050405020304" pitchFamily="18" charset="0"/>
                <a:cs typeface="Times New Roman" panose="02020603050405020304" pitchFamily="18" charset="0"/>
              </a:rPr>
              <a:t>October 12, 2017 (Final order): </a:t>
            </a:r>
            <a:r>
              <a:rPr lang="en-IN" i="1" dirty="0">
                <a:solidFill>
                  <a:schemeClr val="tx1"/>
                </a:solidFill>
                <a:latin typeface="Times New Roman" panose="02020603050405020304" pitchFamily="18" charset="0"/>
                <a:cs typeface="Times New Roman" panose="02020603050405020304" pitchFamily="18" charset="0"/>
              </a:rPr>
              <a:t>It is apparent from the plain reading of Section 33(1) of the Act that no person can commence or carry on the business of issuing or granting licences in respect of any work in which copyright subsists or in respect of any other rights conferred by the act except under and in accordance with registration granted under Section 33(3) of the Act. </a:t>
            </a:r>
            <a:r>
              <a:rPr lang="en-IN" b="1" i="1" dirty="0">
                <a:solidFill>
                  <a:schemeClr val="tx1"/>
                </a:solidFill>
                <a:latin typeface="Times New Roman" panose="02020603050405020304" pitchFamily="18" charset="0"/>
                <a:cs typeface="Times New Roman" panose="02020603050405020304" pitchFamily="18" charset="0"/>
              </a:rPr>
              <a:t>Since PPL, IPRS and </a:t>
            </a:r>
            <a:r>
              <a:rPr lang="en-IN" b="1" i="1" dirty="0" err="1">
                <a:solidFill>
                  <a:schemeClr val="tx1"/>
                </a:solidFill>
                <a:latin typeface="Times New Roman" panose="02020603050405020304" pitchFamily="18" charset="0"/>
                <a:cs typeface="Times New Roman" panose="02020603050405020304" pitchFamily="18" charset="0"/>
              </a:rPr>
              <a:t>Novex</a:t>
            </a:r>
            <a:r>
              <a:rPr lang="en-IN" b="1" i="1" dirty="0">
                <a:solidFill>
                  <a:schemeClr val="tx1"/>
                </a:solidFill>
                <a:latin typeface="Times New Roman" panose="02020603050405020304" pitchFamily="18" charset="0"/>
                <a:cs typeface="Times New Roman" panose="02020603050405020304" pitchFamily="18" charset="0"/>
              </a:rPr>
              <a:t> are not registered as copyright societies, they are - by virtue of Section 33(1) of the Act - proscribed from carrying on the business of issuing or granting licences. </a:t>
            </a:r>
          </a:p>
          <a:p>
            <a:pPr marL="285750" indent="-285750" algn="just">
              <a:lnSpc>
                <a:spcPct val="150000"/>
              </a:lnSpc>
              <a:spcBef>
                <a:spcPts val="0"/>
              </a:spcBef>
              <a:buFont typeface="Wingdings" panose="05000000000000000000" pitchFamily="2" charset="2"/>
              <a:buChar char="v"/>
            </a:pPr>
            <a:endParaRPr lang="en-IN" dirty="0">
              <a:solidFill>
                <a:schemeClr val="tx1"/>
              </a:solidFill>
              <a:latin typeface="Times New Roman" panose="02020603050405020304" pitchFamily="18" charset="0"/>
              <a:cs typeface="Times New Roman" panose="02020603050405020304" pitchFamily="18" charset="0"/>
            </a:endParaRPr>
          </a:p>
          <a:p>
            <a:pPr marL="285750" indent="-285750" algn="just">
              <a:lnSpc>
                <a:spcPct val="150000"/>
              </a:lnSpc>
              <a:spcBef>
                <a:spcPts val="0"/>
              </a:spcBef>
              <a:buFont typeface="Wingdings" panose="05000000000000000000" pitchFamily="2" charset="2"/>
              <a:buChar char="v"/>
            </a:pPr>
            <a:endParaRPr lang="en-IN" i="1" dirty="0">
              <a:solidFill>
                <a:schemeClr val="tx1"/>
              </a:solidFill>
              <a:latin typeface="Times New Roman" panose="02020603050405020304" pitchFamily="18" charset="0"/>
              <a:cs typeface="Times New Roman" panose="02020603050405020304" pitchFamily="18" charset="0"/>
            </a:endParaRPr>
          </a:p>
          <a:p>
            <a:pPr marL="285750" marR="0" lvl="0" indent="-285750" algn="just">
              <a:lnSpc>
                <a:spcPct val="150000"/>
              </a:lnSpc>
              <a:spcBef>
                <a:spcPts val="0"/>
              </a:spcBef>
              <a:spcAft>
                <a:spcPts val="0"/>
              </a:spcAft>
              <a:buFont typeface="Wingdings" panose="05000000000000000000" pitchFamily="2" charset="2"/>
              <a:buChar char="v"/>
            </a:pPr>
            <a:endParaRPr lang="en-GB" i="1" dirty="0">
              <a:solidFill>
                <a:schemeClr val="tx1"/>
              </a:solidFill>
              <a:latin typeface="Times New Roman" panose="02020603050405020304" pitchFamily="18" charset="0"/>
              <a:cs typeface="Times New Roman" panose="02020603050405020304" pitchFamily="18" charset="0"/>
            </a:endParaRPr>
          </a:p>
          <a:p>
            <a:pPr marL="0" marR="0" lvl="0" indent="0" algn="just">
              <a:lnSpc>
                <a:spcPct val="150000"/>
              </a:lnSpc>
              <a:spcBef>
                <a:spcPts val="0"/>
              </a:spcBef>
              <a:spcAft>
                <a:spcPts val="0"/>
              </a:spcAft>
              <a:buNone/>
            </a:pPr>
            <a:endParaRPr lang="en-US" dirty="0">
              <a:solidFill>
                <a:schemeClr val="tx1"/>
              </a:solidFill>
              <a:latin typeface="Times New Roman" panose="02020603050405020304" pitchFamily="18" charset="0"/>
              <a:cs typeface="Times New Roman" panose="02020603050405020304" pitchFamily="18" charset="0"/>
            </a:endParaRPr>
          </a:p>
          <a:p>
            <a:pPr>
              <a:lnSpc>
                <a:spcPct val="150000"/>
              </a:lnSpc>
              <a:spcBef>
                <a:spcPts val="0"/>
              </a:spcBef>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Google Shape;66;p4">
            <a:extLst>
              <a:ext uri="{FF2B5EF4-FFF2-40B4-BE49-F238E27FC236}">
                <a16:creationId xmlns:a16="http://schemas.microsoft.com/office/drawing/2014/main" id="{6EE76005-58D3-4CD9-B71F-E8B90FD8D4C7}"/>
              </a:ext>
            </a:extLst>
          </p:cNvPr>
          <p:cNvSpPr txBox="1"/>
          <p:nvPr/>
        </p:nvSpPr>
        <p:spPr>
          <a:xfrm>
            <a:off x="0" y="6546275"/>
            <a:ext cx="555600" cy="311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IN" sz="1100" b="0" i="0" u="none" strike="noStrike" cap="none" dirty="0">
                <a:solidFill>
                  <a:schemeClr val="lt1"/>
                </a:solidFill>
                <a:latin typeface="Arial"/>
                <a:ea typeface="Arial"/>
                <a:cs typeface="Arial"/>
                <a:sym typeface="Arial"/>
              </a:rPr>
              <a:t>9/14</a:t>
            </a:r>
            <a:endParaRPr sz="1100" dirty="0"/>
          </a:p>
        </p:txBody>
      </p:sp>
    </p:spTree>
    <p:extLst>
      <p:ext uri="{BB962C8B-B14F-4D97-AF65-F5344CB8AC3E}">
        <p14:creationId xmlns:p14="http://schemas.microsoft.com/office/powerpoint/2010/main" val="1755298504"/>
      </p:ext>
    </p:extLst>
  </p:cSld>
  <p:clrMapOvr>
    <a:masterClrMapping/>
  </p:clrMapOvr>
</p:sld>
</file>

<file path=ppt/theme/theme1.xml><?xml version="1.0" encoding="utf-8"?>
<a:theme xmlns:a="http://schemas.openxmlformats.org/drawingml/2006/main" name="alg">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12234</TotalTime>
  <Words>2224</Words>
  <Application>Microsoft Office PowerPoint</Application>
  <PresentationFormat>Widescreen</PresentationFormat>
  <Paragraphs>112</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Century Gothic</vt:lpstr>
      <vt:lpstr>Noto Sans Symbols</vt:lpstr>
      <vt:lpstr>Times New Roman</vt:lpstr>
      <vt:lpstr>Wingdings</vt:lpstr>
      <vt:lpstr>alg</vt:lpstr>
      <vt:lpstr>Third-party licensing and collecting companies under the Copyright Act, 1957 </vt:lpstr>
      <vt:lpstr>Third-Party Licensing Companies under the Copyright Act, 1957</vt:lpstr>
      <vt:lpstr>Section 33, Copyright Act, 1957</vt:lpstr>
      <vt:lpstr>Section 30, Copyright Act, 1957</vt:lpstr>
      <vt:lpstr>Section 18, Copyright Act, 1957</vt:lpstr>
      <vt:lpstr>Leopold Café Stores v. Novex Communications Pvt. Ltd.  [2014 (59) PTC 505 (Bom)]</vt:lpstr>
      <vt:lpstr>Leopold Café Stores v. Novex Communications Pvt. Ltd. (Contd.)</vt:lpstr>
      <vt:lpstr>Section 54, Copyright Act, 1957</vt:lpstr>
      <vt:lpstr>M/S Event and Entertainment Management Association (EEMA) v. Union of India and Ors. [W.P.(C) 12076/2016]</vt:lpstr>
      <vt:lpstr>Novex Communication Pvt. Ltd. v. China Gate Restaurant Pvt. Ltd.  [Notice of Motion (L) No. 857 of 2017 in Commercial Suit (L) No. 755 of 2017]</vt:lpstr>
      <vt:lpstr> </vt:lpstr>
      <vt:lpstr>Novex Communication Pvt. Ltd. v. Lemon Tree Hotels Ltd. and Ors.  [ 2019 IIAD (Delhi) 644]</vt:lpstr>
      <vt:lpstr>Novex Communication Pvt. Ltd. v. Lemon Tree Hotels Ltd. and Ors. (Contd.)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Issues  in  Government’s Report on Non-Personal Data Governance Framework  &amp; Recommendations made by ALG in its Firm Submissions in response thereto</dc:title>
  <dc:creator>Gaurav Bhalla</dc:creator>
  <cp:lastModifiedBy>ALG LAW Office</cp:lastModifiedBy>
  <cp:revision>1026</cp:revision>
  <dcterms:modified xsi:type="dcterms:W3CDTF">2021-01-06T03:52:51Z</dcterms:modified>
</cp:coreProperties>
</file>